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342" r:id="rId4"/>
    <p:sldId id="266" r:id="rId5"/>
    <p:sldId id="295" r:id="rId6"/>
    <p:sldId id="293" r:id="rId7"/>
    <p:sldId id="270" r:id="rId8"/>
    <p:sldId id="323" r:id="rId9"/>
    <p:sldId id="324" r:id="rId10"/>
    <p:sldId id="343" r:id="rId11"/>
    <p:sldId id="314" r:id="rId12"/>
    <p:sldId id="318" r:id="rId13"/>
    <p:sldId id="319" r:id="rId14"/>
    <p:sldId id="32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" y="7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F62A8-5535-49D7-9C3F-B0BEAA510661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43C3C-D706-44C6-8423-CACB6060F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795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图片 4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63685" y="1533593"/>
            <a:ext cx="7264630" cy="2517707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6000" b="1">
                <a:ln w="3175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82301" y="4200293"/>
            <a:ext cx="6027399" cy="73463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94450"/>
            <a:ext cx="411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63685" y="4140200"/>
            <a:ext cx="72646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51788" y="1466851"/>
            <a:ext cx="8488424" cy="2165349"/>
          </a:xfrm>
          <a:noFill/>
        </p:spPr>
        <p:txBody>
          <a:bodyPr lIns="0" anchor="ctr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35393" y="3860800"/>
            <a:ext cx="6521215" cy="838200"/>
          </a:xfrm>
          <a:noFill/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851788" y="3759200"/>
            <a:ext cx="8488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26491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26491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26491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10630"/>
            <a:ext cx="2743200" cy="365125"/>
          </a:xfrm>
        </p:spPr>
        <p:txBody>
          <a:bodyPr/>
          <a:lstStyle/>
          <a:p>
            <a:fld id="{C9E60F58-3108-4415-857A-6D0360DF626E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1063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10630"/>
            <a:ext cx="2743200" cy="365125"/>
          </a:xfrm>
        </p:spPr>
        <p:txBody>
          <a:bodyPr/>
          <a:lstStyle/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84120" y="2438400"/>
            <a:ext cx="7208520" cy="1584960"/>
          </a:xfrm>
          <a:noFill/>
        </p:spPr>
        <p:txBody>
          <a:bodyPr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162000"/>
            <a:ext cx="8344800" cy="1080000"/>
          </a:xfrm>
        </p:spPr>
        <p:txBody>
          <a:bodyPr anchor="ctr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66400" y="1785600"/>
            <a:ext cx="4399200" cy="4388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434000" y="1789200"/>
            <a:ext cx="2185200" cy="216000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29539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29539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29539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33525"/>
            <a:ext cx="10515600" cy="4257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32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329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32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08191" y="484722"/>
            <a:ext cx="7729186" cy="2517707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项目六  蛋种鸡饲养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管理</a:t>
            </a:r>
            <a:r>
              <a:rPr lang="en-US" altLang="zh-CN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altLang="zh-CN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zh-CN" altLang="en-US" sz="4400" dirty="0" smtClean="0">
                <a:solidFill>
                  <a:schemeClr val="tx1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tx1">
                    <a:lumMod val="50000"/>
                  </a:schemeClr>
                </a:solidFill>
              </a:rPr>
              <a:t>2 </a:t>
            </a:r>
            <a:r>
              <a:rPr lang="zh-CN" altLang="en-US" sz="4400" dirty="0">
                <a:solidFill>
                  <a:schemeClr val="tx1">
                    <a:lumMod val="50000"/>
                  </a:schemeClr>
                </a:solidFill>
              </a:rPr>
              <a:t>蛋种</a:t>
            </a:r>
            <a:r>
              <a:rPr lang="zh-CN" altLang="en-US" sz="4400" dirty="0" smtClean="0">
                <a:solidFill>
                  <a:schemeClr val="tx1">
                    <a:lumMod val="50000"/>
                  </a:schemeClr>
                </a:solidFill>
              </a:rPr>
              <a:t>鸡的人工授精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2" descr="http://www.lkntv.cn/UploadFiles/pic/201317144120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065" y="3538624"/>
            <a:ext cx="4776616" cy="239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nc.mofcom.gov.cn/files/upload/2011/02/15/12977384016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1518" y="3538624"/>
            <a:ext cx="4249740" cy="239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7620" r="11345" b="64771"/>
          <a:stretch>
            <a:fillRect/>
          </a:stretch>
        </p:blipFill>
        <p:spPr bwMode="auto">
          <a:xfrm>
            <a:off x="2159000" y="2997201"/>
            <a:ext cx="7298267" cy="331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1390651" y="549275"/>
            <a:ext cx="6144683" cy="196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73063" indent="-373063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35063" indent="-4762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912938" indent="-587375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034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93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511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83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655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227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+mn-lt"/>
                <a:ea typeface="+mn-ea"/>
              </a:rPr>
              <a:t>五、母鸡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</a:rPr>
              <a:t>的输精技术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zh-CN" altLang="en-US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en-US" altLang="zh-CN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输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精方法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3200" b="1" dirty="0" smtClean="0">
                <a:solidFill>
                  <a:srgbClr val="000000"/>
                </a:solidFill>
                <a:latin typeface="Arial" charset="0"/>
                <a:ea typeface="黑体" pitchFamily="2" charset="-122"/>
              </a:rPr>
              <a:t>输</a:t>
            </a:r>
            <a:r>
              <a:rPr lang="zh-CN" altLang="en-US" sz="3200" b="1" dirty="0">
                <a:solidFill>
                  <a:srgbClr val="000000"/>
                </a:solidFill>
                <a:latin typeface="Arial" charset="0"/>
                <a:ea typeface="黑体" pitchFamily="2" charset="-122"/>
              </a:rPr>
              <a:t>精部位     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161117" y="4221163"/>
            <a:ext cx="863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</a:rPr>
              <a:t>左侧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8688917" y="4292600"/>
            <a:ext cx="863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</a:rPr>
              <a:t>右侧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5232401" y="5661025"/>
            <a:ext cx="182456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腹侧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656667" y="2921000"/>
            <a:ext cx="182456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</a:rPr>
              <a:t>背侧</a:t>
            </a:r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3790951" y="2420939"/>
            <a:ext cx="1056216" cy="18002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7247467" y="1916114"/>
            <a:ext cx="2305051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ea typeface="黑体" pitchFamily="2" charset="-122"/>
              </a:rPr>
              <a:t>泄殖腔</a:t>
            </a:r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 flipH="1">
            <a:off x="6288618" y="2420938"/>
            <a:ext cx="1631949" cy="1439862"/>
          </a:xfrm>
          <a:prstGeom prst="line">
            <a:avLst/>
          </a:prstGeom>
          <a:noFill/>
          <a:ln w="76200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4142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7" grpId="0" animBg="1"/>
      <p:bldP spid="130058" grpId="0"/>
      <p:bldP spid="1300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123" name="Group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946800"/>
              </p:ext>
            </p:extLst>
          </p:nvPr>
        </p:nvGraphicFramePr>
        <p:xfrm>
          <a:off x="431800" y="1700213"/>
          <a:ext cx="11277600" cy="3447860"/>
        </p:xfrm>
        <a:graphic>
          <a:graphicData uri="http://schemas.openxmlformats.org/drawingml/2006/table">
            <a:tbl>
              <a:tblPr/>
              <a:tblGrid>
                <a:gridCol w="4165600"/>
                <a:gridCol w="2540000"/>
                <a:gridCol w="2235200"/>
                <a:gridCol w="23368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轻型蛋鸡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中型蛋鸡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肉用型鸡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平均采精量（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ml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0.3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0.5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0.55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采精量范围（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ml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0.05-0.8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0.2-1.1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0.2-1.5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精子密度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（亿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/ml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40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30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35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密度范围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（亿</a:t>
                      </a: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/ml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17-60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15-60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9-50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03" name="Text Box 39"/>
          <p:cNvSpPr txBox="1">
            <a:spLocks noChangeArrowheads="1"/>
          </p:cNvSpPr>
          <p:nvPr/>
        </p:nvSpPr>
        <p:spPr bwMode="auto">
          <a:xfrm>
            <a:off x="814918" y="681039"/>
            <a:ext cx="969856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200" b="1" dirty="0" smtClean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公鸡</a:t>
            </a:r>
            <a:r>
              <a:rPr kumimoji="1" lang="zh-CN" altLang="en-US" sz="32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采精量和精子密度</a:t>
            </a:r>
            <a:endParaRPr kumimoji="1" lang="zh-CN" altLang="en-US" sz="2800" b="1" dirty="0">
              <a:solidFill>
                <a:srgbClr val="0000CC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8124" name="Rectangle 60"/>
          <p:cNvSpPr>
            <a:spLocks noChangeArrowheads="1"/>
          </p:cNvSpPr>
          <p:nvPr/>
        </p:nvSpPr>
        <p:spPr bwMode="auto">
          <a:xfrm>
            <a:off x="814918" y="5512267"/>
            <a:ext cx="86613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与品种、季节、营养条件、采精操作的熟练程度有关</a:t>
            </a:r>
            <a:r>
              <a:rPr kumimoji="1" lang="en-US" altLang="zh-CN" sz="2800" b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7911050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 flipH="1">
            <a:off x="336549" y="4043643"/>
            <a:ext cx="4705349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 b="1" dirty="0">
                <a:latin typeface="Times New Roman" pitchFamily="18" charset="0"/>
              </a:rPr>
              <a:t>笼养母鸡的输精</a:t>
            </a:r>
          </a:p>
        </p:txBody>
      </p:sp>
      <p:pic>
        <p:nvPicPr>
          <p:cNvPr id="119813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9" y="107484"/>
            <a:ext cx="6003197" cy="36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6769100" y="2276475"/>
            <a:ext cx="4032251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 b="1" dirty="0">
                <a:latin typeface="Times New Roman" pitchFamily="18" charset="0"/>
              </a:rPr>
              <a:t>母鹅的输精</a:t>
            </a:r>
          </a:p>
        </p:txBody>
      </p:sp>
      <p:pic>
        <p:nvPicPr>
          <p:cNvPr id="119815" name="Picture 7" descr="水禽输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278" y="3157445"/>
            <a:ext cx="6089275" cy="334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7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711200" y="1257301"/>
            <a:ext cx="10668000" cy="404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73063" indent="-373063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43013" indent="-4762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912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034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93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511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83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655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227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3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 2</a:t>
            </a:r>
            <a:r>
              <a:rPr lang="en-US" altLang="zh-CN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输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精技术要点</a:t>
            </a:r>
          </a:p>
          <a:p>
            <a:pPr lvl="1" algn="just">
              <a:lnSpc>
                <a:spcPct val="150000"/>
              </a:lnSpc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翻肛人员不要用力过大，轻捉轻放，输精人员要轻轻插入输精器；</a:t>
            </a:r>
          </a:p>
          <a:p>
            <a:pPr lvl="1" algn="just">
              <a:lnSpc>
                <a:spcPct val="150000"/>
              </a:lnSpc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输精要迅速及时，采出的精液须在 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30 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分钟内输精完毕；</a:t>
            </a:r>
          </a:p>
        </p:txBody>
      </p:sp>
    </p:spTree>
    <p:extLst>
      <p:ext uri="{BB962C8B-B14F-4D97-AF65-F5344CB8AC3E}">
        <p14:creationId xmlns:p14="http://schemas.microsoft.com/office/powerpoint/2010/main" val="236500773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954741" y="882650"/>
            <a:ext cx="10555941" cy="388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73063" indent="-373063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43013" indent="-4762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912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034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93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511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83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655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227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30000"/>
              </a:spcBef>
            </a:pPr>
            <a:r>
              <a:rPr lang="en-US" altLang="zh-CN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输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精技术要点</a:t>
            </a:r>
          </a:p>
          <a:p>
            <a:pPr lvl="1" algn="just"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输精时间：下午 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：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00 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点以后进行；</a:t>
            </a:r>
          </a:p>
          <a:p>
            <a:pPr lvl="1" algn="just"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每次输精量：原精液量 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0.025 ml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，一般可用稀释液适当稀释，便于剂量；</a:t>
            </a:r>
          </a:p>
          <a:p>
            <a:pPr lvl="1" algn="just"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输精间隔：以 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4-5 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天为宜；</a:t>
            </a:r>
          </a:p>
          <a:p>
            <a:pPr lvl="1" algn="just"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集蛋：输精后第 </a:t>
            </a:r>
            <a:r>
              <a:rPr lang="en-US" altLang="zh-CN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 </a:t>
            </a:r>
            <a:r>
              <a:rPr lang="zh-CN" altLang="en-US" sz="32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天方可收集种蛋。</a:t>
            </a:r>
          </a:p>
        </p:txBody>
      </p:sp>
      <p:sp>
        <p:nvSpPr>
          <p:cNvPr id="138243" name="desklamp">
            <a:hlinkClick r:id="" action="ppaction://hlinkshowjump?jump=firstslide"/>
          </p:cNvPr>
          <p:cNvSpPr>
            <a:spLocks noEditPoints="1" noChangeArrowheads="1"/>
          </p:cNvSpPr>
          <p:nvPr/>
        </p:nvSpPr>
        <p:spPr bwMode="auto">
          <a:xfrm>
            <a:off x="10033001" y="4149726"/>
            <a:ext cx="1206500" cy="904875"/>
          </a:xfrm>
          <a:custGeom>
            <a:avLst/>
            <a:gdLst>
              <a:gd name="T0" fmla="*/ 5036 w 21600"/>
              <a:gd name="T1" fmla="*/ 12900 h 21600"/>
              <a:gd name="T2" fmla="*/ 5036 w 21600"/>
              <a:gd name="T3" fmla="*/ 14984 h 21600"/>
              <a:gd name="T4" fmla="*/ 0 w 21600"/>
              <a:gd name="T5" fmla="*/ 14984 h 21600"/>
              <a:gd name="T6" fmla="*/ 0 w 21600"/>
              <a:gd name="T7" fmla="*/ 12900 h 21600"/>
              <a:gd name="T8" fmla="*/ 2186 w 21600"/>
              <a:gd name="T9" fmla="*/ 22426 h 21600"/>
              <a:gd name="T10" fmla="*/ 19435 w 21600"/>
              <a:gd name="T11" fmla="*/ 2747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1178" y="11842"/>
                </a:moveTo>
                <a:lnTo>
                  <a:pt x="11644" y="12206"/>
                </a:lnTo>
                <a:lnTo>
                  <a:pt x="12168" y="12702"/>
                </a:lnTo>
                <a:lnTo>
                  <a:pt x="12605" y="13000"/>
                </a:lnTo>
                <a:lnTo>
                  <a:pt x="13129" y="13330"/>
                </a:lnTo>
                <a:lnTo>
                  <a:pt x="13682" y="13529"/>
                </a:lnTo>
                <a:lnTo>
                  <a:pt x="14264" y="13694"/>
                </a:lnTo>
                <a:lnTo>
                  <a:pt x="14905" y="13794"/>
                </a:lnTo>
                <a:lnTo>
                  <a:pt x="15545" y="13794"/>
                </a:lnTo>
                <a:lnTo>
                  <a:pt x="16127" y="13794"/>
                </a:lnTo>
                <a:lnTo>
                  <a:pt x="16680" y="13694"/>
                </a:lnTo>
                <a:lnTo>
                  <a:pt x="17233" y="13529"/>
                </a:lnTo>
                <a:lnTo>
                  <a:pt x="17816" y="13330"/>
                </a:lnTo>
                <a:lnTo>
                  <a:pt x="18427" y="13033"/>
                </a:lnTo>
                <a:lnTo>
                  <a:pt x="18893" y="12702"/>
                </a:lnTo>
                <a:lnTo>
                  <a:pt x="19300" y="12305"/>
                </a:lnTo>
                <a:lnTo>
                  <a:pt x="19766" y="11842"/>
                </a:lnTo>
                <a:lnTo>
                  <a:pt x="20203" y="11379"/>
                </a:lnTo>
                <a:lnTo>
                  <a:pt x="20523" y="10817"/>
                </a:lnTo>
                <a:lnTo>
                  <a:pt x="20843" y="10287"/>
                </a:lnTo>
                <a:lnTo>
                  <a:pt x="21076" y="9626"/>
                </a:lnTo>
                <a:lnTo>
                  <a:pt x="21338" y="8997"/>
                </a:lnTo>
                <a:lnTo>
                  <a:pt x="21513" y="8336"/>
                </a:lnTo>
                <a:lnTo>
                  <a:pt x="21600" y="7608"/>
                </a:lnTo>
                <a:lnTo>
                  <a:pt x="21600" y="6913"/>
                </a:lnTo>
                <a:lnTo>
                  <a:pt x="21600" y="6219"/>
                </a:lnTo>
                <a:lnTo>
                  <a:pt x="21513" y="5590"/>
                </a:lnTo>
                <a:lnTo>
                  <a:pt x="21338" y="4896"/>
                </a:lnTo>
                <a:lnTo>
                  <a:pt x="21163" y="4300"/>
                </a:lnTo>
                <a:lnTo>
                  <a:pt x="20901" y="3705"/>
                </a:lnTo>
                <a:lnTo>
                  <a:pt x="20610" y="3175"/>
                </a:lnTo>
                <a:lnTo>
                  <a:pt x="20290" y="2613"/>
                </a:lnTo>
                <a:lnTo>
                  <a:pt x="19882" y="2117"/>
                </a:lnTo>
                <a:lnTo>
                  <a:pt x="19475" y="1687"/>
                </a:lnTo>
                <a:lnTo>
                  <a:pt x="18980" y="1224"/>
                </a:lnTo>
                <a:lnTo>
                  <a:pt x="18514" y="860"/>
                </a:lnTo>
                <a:lnTo>
                  <a:pt x="17903" y="595"/>
                </a:lnTo>
                <a:lnTo>
                  <a:pt x="17350" y="298"/>
                </a:lnTo>
                <a:lnTo>
                  <a:pt x="16768" y="99"/>
                </a:lnTo>
                <a:lnTo>
                  <a:pt x="16127" y="0"/>
                </a:lnTo>
                <a:lnTo>
                  <a:pt x="15545" y="0"/>
                </a:lnTo>
                <a:lnTo>
                  <a:pt x="14905" y="0"/>
                </a:lnTo>
                <a:lnTo>
                  <a:pt x="14264" y="99"/>
                </a:lnTo>
                <a:lnTo>
                  <a:pt x="13682" y="298"/>
                </a:lnTo>
                <a:lnTo>
                  <a:pt x="13129" y="496"/>
                </a:lnTo>
                <a:lnTo>
                  <a:pt x="12547" y="761"/>
                </a:lnTo>
                <a:lnTo>
                  <a:pt x="12081" y="1058"/>
                </a:lnTo>
                <a:lnTo>
                  <a:pt x="11586" y="1489"/>
                </a:lnTo>
                <a:lnTo>
                  <a:pt x="11178" y="1985"/>
                </a:lnTo>
                <a:lnTo>
                  <a:pt x="10800" y="2481"/>
                </a:lnTo>
                <a:lnTo>
                  <a:pt x="10480" y="2944"/>
                </a:lnTo>
                <a:lnTo>
                  <a:pt x="10130" y="3572"/>
                </a:lnTo>
                <a:lnTo>
                  <a:pt x="9868" y="4201"/>
                </a:lnTo>
                <a:lnTo>
                  <a:pt x="9723" y="4829"/>
                </a:lnTo>
                <a:lnTo>
                  <a:pt x="9548" y="5491"/>
                </a:lnTo>
                <a:lnTo>
                  <a:pt x="9461" y="6219"/>
                </a:lnTo>
                <a:lnTo>
                  <a:pt x="9461" y="6913"/>
                </a:lnTo>
                <a:lnTo>
                  <a:pt x="9461" y="7608"/>
                </a:lnTo>
                <a:lnTo>
                  <a:pt x="9548" y="8336"/>
                </a:lnTo>
                <a:lnTo>
                  <a:pt x="9723" y="8997"/>
                </a:lnTo>
                <a:lnTo>
                  <a:pt x="9868" y="9626"/>
                </a:lnTo>
                <a:lnTo>
                  <a:pt x="10130" y="10254"/>
                </a:lnTo>
                <a:lnTo>
                  <a:pt x="10422" y="10717"/>
                </a:lnTo>
                <a:lnTo>
                  <a:pt x="10858" y="11313"/>
                </a:lnTo>
                <a:lnTo>
                  <a:pt x="11178" y="11842"/>
                </a:lnTo>
                <a:close/>
              </a:path>
              <a:path w="21600" h="21600" extrusionOk="0">
                <a:moveTo>
                  <a:pt x="15545" y="10420"/>
                </a:moveTo>
                <a:lnTo>
                  <a:pt x="16127" y="10387"/>
                </a:lnTo>
                <a:lnTo>
                  <a:pt x="16680" y="10188"/>
                </a:lnTo>
                <a:lnTo>
                  <a:pt x="17292" y="9824"/>
                </a:lnTo>
                <a:lnTo>
                  <a:pt x="17757" y="9427"/>
                </a:lnTo>
                <a:lnTo>
                  <a:pt x="18078" y="8898"/>
                </a:lnTo>
                <a:lnTo>
                  <a:pt x="18427" y="8236"/>
                </a:lnTo>
                <a:lnTo>
                  <a:pt x="18602" y="7608"/>
                </a:lnTo>
                <a:lnTo>
                  <a:pt x="18631" y="6913"/>
                </a:lnTo>
                <a:lnTo>
                  <a:pt x="18602" y="6219"/>
                </a:lnTo>
                <a:lnTo>
                  <a:pt x="18427" y="5590"/>
                </a:lnTo>
                <a:lnTo>
                  <a:pt x="18078" y="4896"/>
                </a:lnTo>
                <a:lnTo>
                  <a:pt x="17670" y="4366"/>
                </a:lnTo>
                <a:lnTo>
                  <a:pt x="17292" y="4002"/>
                </a:lnTo>
                <a:lnTo>
                  <a:pt x="16680" y="3606"/>
                </a:lnTo>
                <a:lnTo>
                  <a:pt x="16127" y="3407"/>
                </a:lnTo>
                <a:lnTo>
                  <a:pt x="15545" y="3374"/>
                </a:lnTo>
                <a:lnTo>
                  <a:pt x="14905" y="3407"/>
                </a:lnTo>
                <a:lnTo>
                  <a:pt x="14351" y="3606"/>
                </a:lnTo>
                <a:lnTo>
                  <a:pt x="13769" y="4002"/>
                </a:lnTo>
                <a:lnTo>
                  <a:pt x="13304" y="4366"/>
                </a:lnTo>
                <a:lnTo>
                  <a:pt x="12954" y="4896"/>
                </a:lnTo>
                <a:lnTo>
                  <a:pt x="12634" y="5590"/>
                </a:lnTo>
                <a:lnTo>
                  <a:pt x="12459" y="6219"/>
                </a:lnTo>
                <a:lnTo>
                  <a:pt x="12430" y="6913"/>
                </a:lnTo>
                <a:lnTo>
                  <a:pt x="12459" y="7608"/>
                </a:lnTo>
                <a:lnTo>
                  <a:pt x="12634" y="8236"/>
                </a:lnTo>
                <a:lnTo>
                  <a:pt x="12954" y="8898"/>
                </a:lnTo>
                <a:lnTo>
                  <a:pt x="13304" y="9328"/>
                </a:lnTo>
                <a:lnTo>
                  <a:pt x="13769" y="9824"/>
                </a:lnTo>
                <a:lnTo>
                  <a:pt x="14351" y="10188"/>
                </a:lnTo>
                <a:lnTo>
                  <a:pt x="14905" y="10387"/>
                </a:lnTo>
                <a:lnTo>
                  <a:pt x="15545" y="10420"/>
                </a:lnTo>
                <a:close/>
              </a:path>
              <a:path w="21600" h="21600" extrusionOk="0">
                <a:moveTo>
                  <a:pt x="15545" y="8633"/>
                </a:moveTo>
                <a:lnTo>
                  <a:pt x="15836" y="8600"/>
                </a:lnTo>
                <a:lnTo>
                  <a:pt x="16098" y="8501"/>
                </a:lnTo>
                <a:lnTo>
                  <a:pt x="16389" y="8303"/>
                </a:lnTo>
                <a:lnTo>
                  <a:pt x="16622" y="8137"/>
                </a:lnTo>
                <a:lnTo>
                  <a:pt x="16768" y="7873"/>
                </a:lnTo>
                <a:lnTo>
                  <a:pt x="16942" y="7542"/>
                </a:lnTo>
                <a:lnTo>
                  <a:pt x="17001" y="7244"/>
                </a:lnTo>
                <a:lnTo>
                  <a:pt x="17030" y="6913"/>
                </a:lnTo>
                <a:lnTo>
                  <a:pt x="17001" y="6549"/>
                </a:lnTo>
                <a:lnTo>
                  <a:pt x="16942" y="6252"/>
                </a:lnTo>
                <a:lnTo>
                  <a:pt x="16768" y="5921"/>
                </a:lnTo>
                <a:lnTo>
                  <a:pt x="16564" y="5689"/>
                </a:lnTo>
                <a:lnTo>
                  <a:pt x="16389" y="5491"/>
                </a:lnTo>
                <a:lnTo>
                  <a:pt x="16098" y="5292"/>
                </a:lnTo>
                <a:lnTo>
                  <a:pt x="15836" y="5226"/>
                </a:lnTo>
                <a:lnTo>
                  <a:pt x="15545" y="5193"/>
                </a:lnTo>
                <a:lnTo>
                  <a:pt x="15225" y="5226"/>
                </a:lnTo>
                <a:lnTo>
                  <a:pt x="14963" y="5292"/>
                </a:lnTo>
                <a:lnTo>
                  <a:pt x="14672" y="5491"/>
                </a:lnTo>
                <a:lnTo>
                  <a:pt x="14439" y="5689"/>
                </a:lnTo>
                <a:lnTo>
                  <a:pt x="14293" y="5921"/>
                </a:lnTo>
                <a:lnTo>
                  <a:pt x="14119" y="6252"/>
                </a:lnTo>
                <a:lnTo>
                  <a:pt x="14031" y="6549"/>
                </a:lnTo>
                <a:lnTo>
                  <a:pt x="14002" y="6913"/>
                </a:lnTo>
                <a:lnTo>
                  <a:pt x="14031" y="7244"/>
                </a:lnTo>
                <a:lnTo>
                  <a:pt x="14119" y="7542"/>
                </a:lnTo>
                <a:lnTo>
                  <a:pt x="14293" y="7873"/>
                </a:lnTo>
                <a:lnTo>
                  <a:pt x="14439" y="8071"/>
                </a:lnTo>
                <a:lnTo>
                  <a:pt x="14672" y="8303"/>
                </a:lnTo>
                <a:lnTo>
                  <a:pt x="14963" y="8501"/>
                </a:lnTo>
                <a:lnTo>
                  <a:pt x="15225" y="8600"/>
                </a:lnTo>
                <a:lnTo>
                  <a:pt x="15545" y="8633"/>
                </a:lnTo>
                <a:close/>
              </a:path>
              <a:path w="21600" h="21600" extrusionOk="0">
                <a:moveTo>
                  <a:pt x="0" y="12900"/>
                </a:moveTo>
                <a:lnTo>
                  <a:pt x="5036" y="12900"/>
                </a:lnTo>
                <a:lnTo>
                  <a:pt x="5036" y="14984"/>
                </a:lnTo>
                <a:lnTo>
                  <a:pt x="0" y="14984"/>
                </a:lnTo>
                <a:lnTo>
                  <a:pt x="0" y="12900"/>
                </a:lnTo>
                <a:close/>
              </a:path>
              <a:path w="21600" h="21600" extrusionOk="0">
                <a:moveTo>
                  <a:pt x="7714" y="19681"/>
                </a:moveTo>
                <a:lnTo>
                  <a:pt x="8675" y="19681"/>
                </a:lnTo>
                <a:lnTo>
                  <a:pt x="12168" y="12669"/>
                </a:lnTo>
                <a:lnTo>
                  <a:pt x="13245" y="13397"/>
                </a:lnTo>
                <a:lnTo>
                  <a:pt x="9170" y="21600"/>
                </a:lnTo>
                <a:lnTo>
                  <a:pt x="7423" y="21600"/>
                </a:lnTo>
                <a:lnTo>
                  <a:pt x="1456" y="14984"/>
                </a:lnTo>
                <a:lnTo>
                  <a:pt x="3348" y="14984"/>
                </a:lnTo>
                <a:lnTo>
                  <a:pt x="7714" y="19681"/>
                </a:lnTo>
              </a:path>
            </a:pathLst>
          </a:custGeom>
          <a:solidFill>
            <a:schemeClr val="folHlink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27273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38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38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138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"/>
                                        <p:tgtEl>
                                          <p:spTgt spid="138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build="p" bldLvl="2" autoUpdateAnimBg="0"/>
      <p:bldP spid="1382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550909"/>
            <a:ext cx="2610394" cy="607332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</a:rPr>
              <a:t>一、概念</a:t>
            </a:r>
            <a:endParaRPr lang="zh-CN" alt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33525"/>
            <a:ext cx="10515600" cy="2608169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鸡人工授精是用人工方法将公鸡精液采出，经处理后，再用输精器将精液送入母鸡输卵管内，使母鸡卵子受精的过程。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212124" y="1202067"/>
            <a:ext cx="9720729" cy="52260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73063" indent="-373063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43013" indent="-4762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912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034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93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511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83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655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227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373063" lvl="1" indent="-373063">
              <a:spcBef>
                <a:spcPct val="3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提高种禽受精</a:t>
            </a:r>
            <a:r>
              <a:rPr lang="zh-CN" altLang="en-US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率：</a:t>
            </a:r>
            <a:r>
              <a:rPr lang="zh-CN" altLang="en-US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尤其</a:t>
            </a:r>
            <a:r>
              <a:rPr lang="zh-CN" altLang="en-US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是火鸡、番鸭等珍贵禽</a:t>
            </a:r>
            <a:r>
              <a:rPr lang="zh-CN" altLang="en-US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类</a:t>
            </a:r>
            <a:endParaRPr lang="zh-CN" altLang="en-US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spcBef>
                <a:spcPct val="30000"/>
              </a:spcBef>
            </a:pPr>
            <a:r>
              <a:rPr lang="en-US" altLang="zh-CN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.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减少母禽损伤，提高存活率</a:t>
            </a:r>
          </a:p>
          <a:p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3. 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减少公禽饲养量，降低生产成本</a:t>
            </a:r>
          </a:p>
          <a:p>
            <a:r>
              <a:rPr lang="en-US" altLang="zh-CN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. 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育种工作的需要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充分利用优秀种公禽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提高后裔测定的准确性</a:t>
            </a:r>
          </a:p>
          <a:p>
            <a:pPr>
              <a:spcBef>
                <a:spcPct val="2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5.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加快种公禽的调换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自然交配一般需要 </a:t>
            </a: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周以上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人工授精可控制在 </a:t>
            </a: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周以内</a:t>
            </a:r>
          </a:p>
          <a:p>
            <a:pPr>
              <a:spcBef>
                <a:spcPct val="20000"/>
              </a:spcBef>
            </a:pPr>
            <a:r>
              <a:rPr lang="en-US" altLang="zh-CN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6.  </a:t>
            </a: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饲养方式改变的需要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种鸡生产大量采用笼养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zh-CN" altLang="en-US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肉用种鸡矮小型品系的</a:t>
            </a:r>
            <a:r>
              <a:rPr lang="zh-CN" altLang="en-US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应用</a:t>
            </a:r>
            <a:endParaRPr lang="zh-CN" altLang="en-US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1623478" y="346731"/>
            <a:ext cx="47163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chemeClr val="tx1">
                    <a:lumMod val="50000"/>
                  </a:schemeClr>
                </a:solidFill>
              </a:rPr>
              <a:t>二、家禽</a:t>
            </a:r>
            <a:r>
              <a:rPr kumimoji="1" lang="zh-CN" altLang="en-US" sz="3200" b="1" dirty="0">
                <a:solidFill>
                  <a:schemeClr val="tx1">
                    <a:lumMod val="50000"/>
                  </a:schemeClr>
                </a:solidFill>
              </a:rPr>
              <a:t>人工授精的意义</a:t>
            </a:r>
          </a:p>
        </p:txBody>
      </p:sp>
    </p:spTree>
    <p:extLst>
      <p:ext uri="{BB962C8B-B14F-4D97-AF65-F5344CB8AC3E}">
        <p14:creationId xmlns:p14="http://schemas.microsoft.com/office/powerpoint/2010/main" val="93454798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5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5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57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57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57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57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57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8767" y="488497"/>
            <a:ext cx="10931050" cy="5230346"/>
          </a:xfrm>
        </p:spPr>
        <p:txBody>
          <a:bodyPr>
            <a:normAutofit fontScale="90000" lnSpcReduction="20000"/>
          </a:bodyPr>
          <a:lstStyle/>
          <a:p>
            <a:pPr marL="0" indent="0">
              <a:lnSpc>
                <a:spcPct val="210000"/>
              </a:lnSpc>
              <a:buNone/>
            </a:pPr>
            <a:r>
              <a:rPr lang="zh-CN" altLang="en-US" sz="3600" b="1" dirty="0" smtClean="0">
                <a:solidFill>
                  <a:schemeClr val="tx1">
                    <a:lumMod val="50000"/>
                  </a:schemeClr>
                </a:solidFill>
              </a:rPr>
              <a:t>三、采</a:t>
            </a: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</a:rPr>
              <a:t>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29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采精前的准备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）公鸡的隔离和调教：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采精前</a:t>
            </a:r>
            <a:r>
              <a:rPr lang="en-US" altLang="zh-CN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3~4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周应隔离、单笼饲养。采精前</a:t>
            </a:r>
            <a:r>
              <a:rPr lang="en-US" altLang="zh-CN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2~3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周内开始采精训练。每天</a:t>
            </a:r>
            <a:r>
              <a:rPr lang="en-US" altLang="zh-CN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1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次或隔天</a:t>
            </a:r>
            <a:r>
              <a:rPr lang="en-US" altLang="zh-CN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1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次，经连续</a:t>
            </a:r>
            <a:r>
              <a:rPr lang="en-US" altLang="zh-CN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3~4</a:t>
            </a:r>
            <a:r>
              <a:rPr lang="zh-CN" altLang="en-US" sz="2900" b="1" dirty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次训练，大部分公鸡都可采出精液</a:t>
            </a:r>
            <a:r>
              <a:rPr lang="zh-CN" altLang="en-US" sz="2900" b="1" dirty="0" smtClean="0">
                <a:ln/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。</a:t>
            </a:r>
            <a:endParaRPr lang="zh-CN" altLang="en-US" sz="2900" b="1" dirty="0">
              <a:ln/>
              <a:solidFill>
                <a:schemeClr val="tx1">
                  <a:lumMod val="50000"/>
                </a:schemeClr>
              </a:solidFill>
              <a:latin typeface="华文楷体" pitchFamily="2" charset="-122"/>
              <a:ea typeface="华文楷体" pitchFamily="2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9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）在采精前应剪掉泄殖腔周围约1cm的羽毛</a:t>
            </a:r>
            <a:r>
              <a:rPr lang="zh-CN" altLang="en-US" sz="29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，以免采精时污染精液。公禽采精前3~4h</a:t>
            </a:r>
            <a:r>
              <a:rPr lang="zh-CN" altLang="en-US" sz="2900" b="1" dirty="0" smtClean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应禁食。</a:t>
            </a:r>
            <a:endParaRPr lang="zh-CN" altLang="en-US" sz="2900" b="1" dirty="0">
              <a:solidFill>
                <a:schemeClr val="tx1">
                  <a:lumMod val="50000"/>
                </a:schemeClr>
              </a:solidFill>
              <a:latin typeface="华文楷体" pitchFamily="2" charset="-122"/>
              <a:ea typeface="华文楷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9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（3）器具的准备：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170" y="788485"/>
            <a:ext cx="10577195" cy="23799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155" y="3228790"/>
            <a:ext cx="9153525" cy="29394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2193" y="697503"/>
            <a:ext cx="6414246" cy="504144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sz="3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2.</a:t>
            </a: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采精方法</a:t>
            </a:r>
          </a:p>
          <a:p>
            <a:pPr>
              <a:buFont typeface="Wingdings" pitchFamily="2" charset="2"/>
              <a:buChar char="ü"/>
            </a:pPr>
            <a:r>
              <a:rPr lang="zh-CN" altLang="en-US" sz="38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双</a:t>
            </a:r>
            <a:r>
              <a:rPr lang="zh-CN" altLang="en-US" sz="38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人背腹式按摩采精法</a:t>
            </a:r>
          </a:p>
          <a:p>
            <a:pPr>
              <a:buFont typeface="Wingdings" pitchFamily="2" charset="2"/>
              <a:buChar char="ü"/>
            </a:pPr>
            <a:r>
              <a:rPr lang="zh-CN" altLang="en-US" sz="3800" b="1" dirty="0" smtClean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单人</a:t>
            </a:r>
            <a:r>
              <a:rPr lang="zh-CN" altLang="en-US" sz="38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背腹式按摩采精法</a:t>
            </a:r>
          </a:p>
          <a:p>
            <a:endParaRPr lang="zh-CN" altLang="en-US" sz="3800" dirty="0"/>
          </a:p>
          <a:p>
            <a:pPr marL="0" indent="0">
              <a:buNone/>
            </a:pPr>
            <a:r>
              <a:rPr lang="en-US" altLang="zh-CN" sz="3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3.</a:t>
            </a: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采精注意</a:t>
            </a:r>
            <a:r>
              <a:rPr lang="zh-CN" altLang="en-US" sz="3800" b="1" dirty="0" smtClean="0">
                <a:solidFill>
                  <a:schemeClr val="tx1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事项</a:t>
            </a:r>
            <a:endParaRPr lang="en-US" altLang="zh-CN" sz="3800" b="1" dirty="0" smtClean="0">
              <a:solidFill>
                <a:schemeClr val="tx1">
                  <a:lumMod val="50000"/>
                </a:schemeClr>
              </a:solidFill>
              <a:latin typeface="华文楷体" pitchFamily="2" charset="-122"/>
              <a:ea typeface="华文楷体" pitchFamily="2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10000"/>
              </a:spcBef>
              <a:buFontTx/>
              <a:buChar char="•"/>
            </a:pP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采精前剪毛，停喂</a:t>
            </a:r>
            <a:r>
              <a:rPr lang="en-US" altLang="zh-CN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3-4</a:t>
            </a: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小时。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Tx/>
              <a:buChar char="•"/>
            </a:pP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采精人员相对固定：不同人员差异很大。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Tx/>
              <a:buChar char="•"/>
            </a:pP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采精动作要迅速：几秒钟内采</a:t>
            </a:r>
            <a:r>
              <a:rPr lang="en-US" altLang="zh-CN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只鸡。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Tx/>
              <a:buChar char="•"/>
            </a:pP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采精手势要正确：影响精液品质的因素。</a:t>
            </a:r>
          </a:p>
          <a:p>
            <a:pPr>
              <a:lnSpc>
                <a:spcPct val="150000"/>
              </a:lnSpc>
              <a:spcBef>
                <a:spcPct val="10000"/>
              </a:spcBef>
              <a:buFontTx/>
              <a:buChar char="•"/>
            </a:pP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采精间隔：隔天采精 </a:t>
            </a:r>
            <a:r>
              <a:rPr lang="en-US" altLang="zh-CN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1 </a:t>
            </a:r>
            <a:r>
              <a:rPr lang="zh-CN" altLang="en-US" sz="3800" b="1" dirty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次为宜</a:t>
            </a:r>
            <a:r>
              <a:rPr lang="zh-CN" altLang="en-US" sz="3800" b="1" dirty="0" smtClean="0">
                <a:solidFill>
                  <a:schemeClr val="tx1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800" b="1" dirty="0">
              <a:solidFill>
                <a:schemeClr val="tx1">
                  <a:lumMod val="50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7120"/>
          <a:stretch/>
        </p:blipFill>
        <p:spPr>
          <a:xfrm>
            <a:off x="7388913" y="1108640"/>
            <a:ext cx="3952240" cy="321081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63257" y="1129600"/>
            <a:ext cx="4191000" cy="3947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000" b="1" dirty="0" smtClean="0">
                <a:solidFill>
                  <a:srgbClr val="000000"/>
                </a:solidFill>
              </a:rPr>
              <a:t>四、精液</a:t>
            </a:r>
            <a:r>
              <a:rPr lang="zh-CN" altLang="en-US" sz="3000" b="1" dirty="0">
                <a:solidFill>
                  <a:srgbClr val="000000"/>
                </a:solidFill>
              </a:rPr>
              <a:t>的常规检查</a:t>
            </a:r>
            <a:r>
              <a:rPr lang="en-US" altLang="zh-CN" dirty="0">
                <a:solidFill>
                  <a:srgbClr val="000000"/>
                </a:solidFill>
              </a:rPr>
              <a:t>	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外观检查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精液量的检查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3.</a:t>
            </a:r>
            <a:r>
              <a:rPr lang="zh-CN" altLang="en-US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精子活力检查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4.</a:t>
            </a:r>
            <a:r>
              <a:rPr lang="zh-CN" altLang="en-US" sz="30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精子密度检查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1200151" y="482601"/>
            <a:ext cx="3425938" cy="64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lnSpc>
                <a:spcPct val="110000"/>
              </a:lnSpc>
            </a:pPr>
            <a:r>
              <a:rPr kumimoji="1" lang="zh-CN" altLang="en-US" sz="3600" b="1" dirty="0" smtClean="0">
                <a:solidFill>
                  <a:srgbClr val="0000CC"/>
                </a:solidFill>
              </a:rPr>
              <a:t>精子</a:t>
            </a:r>
            <a:r>
              <a:rPr kumimoji="1" lang="zh-CN" altLang="en-US" sz="3600" b="1" dirty="0">
                <a:solidFill>
                  <a:srgbClr val="0000CC"/>
                </a:solidFill>
              </a:rPr>
              <a:t>浓度估测</a:t>
            </a:r>
            <a:endParaRPr kumimoji="1" lang="zh-CN" altLang="en-US" sz="2800" b="1" dirty="0">
              <a:solidFill>
                <a:srgbClr val="0000CC"/>
              </a:solidFill>
              <a:ea typeface="黑体" pitchFamily="2" charset="-122"/>
            </a:endParaRPr>
          </a:p>
        </p:txBody>
      </p:sp>
      <p:pic>
        <p:nvPicPr>
          <p:cNvPr id="86021" name="Picture 5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68475"/>
            <a:ext cx="4231217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2" name="Picture 6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0" y="4322764"/>
            <a:ext cx="4176184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3" name="Picture 7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184" y="3141663"/>
            <a:ext cx="4087283" cy="250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182033" y="4292601"/>
            <a:ext cx="26597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浓：视野被占满，</a:t>
            </a:r>
          </a:p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   估计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40</a:t>
            </a:r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亿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/ml</a:t>
            </a:r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271434" y="5589589"/>
            <a:ext cx="34565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中：有明显间距</a:t>
            </a:r>
          </a:p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20-40</a:t>
            </a:r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亿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/ml</a:t>
            </a:r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8591552" y="3500439"/>
            <a:ext cx="36004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稀：有大量空间，</a:t>
            </a:r>
          </a:p>
          <a:p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20</a:t>
            </a:r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亿</a:t>
            </a:r>
            <a:r>
              <a:rPr kumimoji="1" lang="en-US" altLang="zh-CN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/ml</a:t>
            </a:r>
            <a:r>
              <a:rPr kumimoji="1" lang="zh-CN" altLang="en-US" sz="2400" b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以下 </a:t>
            </a:r>
          </a:p>
        </p:txBody>
      </p:sp>
      <p:sp>
        <p:nvSpPr>
          <p:cNvPr id="86028" name="Rectangle 12"/>
          <p:cNvSpPr>
            <a:spLocks noChangeArrowheads="1"/>
          </p:cNvSpPr>
          <p:nvPr/>
        </p:nvSpPr>
        <p:spPr bwMode="auto">
          <a:xfrm>
            <a:off x="5422901" y="1570038"/>
            <a:ext cx="26564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200" b="1"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使用原精液</a:t>
            </a:r>
          </a:p>
          <a:p>
            <a:r>
              <a:rPr kumimoji="1" lang="zh-CN" altLang="en-US" sz="3200" b="1"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用显微镜观测</a:t>
            </a:r>
          </a:p>
        </p:txBody>
      </p:sp>
    </p:spTree>
    <p:extLst>
      <p:ext uri="{BB962C8B-B14F-4D97-AF65-F5344CB8AC3E}">
        <p14:creationId xmlns:p14="http://schemas.microsoft.com/office/powerpoint/2010/main" val="155183277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25" grpId="0"/>
      <p:bldP spid="860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304800" y="1824039"/>
            <a:ext cx="114808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73063" indent="-373063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66763" indent="-2032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243013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034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93938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511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83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655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227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lvl="2">
              <a:lnSpc>
                <a:spcPct val="140000"/>
              </a:lnSpc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正常：沿一直线波浪前进运动。</a:t>
            </a:r>
          </a:p>
          <a:p>
            <a:pPr lvl="2">
              <a:lnSpc>
                <a:spcPct val="140000"/>
              </a:lnSpc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异常：原地回旋、左右摇摆、震动、</a:t>
            </a:r>
          </a:p>
          <a:p>
            <a:pPr lvl="2">
              <a:lnSpc>
                <a:spcPct val="140000"/>
              </a:lnSpc>
              <a:spcBef>
                <a:spcPct val="30000"/>
              </a:spcBef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        凝集现象等。</a:t>
            </a:r>
          </a:p>
          <a:p>
            <a:pPr lvl="2">
              <a:lnSpc>
                <a:spcPct val="140000"/>
              </a:lnSpc>
              <a:spcBef>
                <a:spcPct val="30000"/>
              </a:spcBef>
              <a:buFontTx/>
              <a:buChar char="•"/>
            </a:pP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注意事项：迅速，温度</a:t>
            </a:r>
            <a:r>
              <a:rPr lang="en-US" altLang="zh-CN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40℃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黑体" pitchFamily="2" charset="-122"/>
                <a:ea typeface="黑体" pitchFamily="2" charset="-122"/>
              </a:rPr>
              <a:t>左右。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814918" y="552451"/>
            <a:ext cx="3425938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lnSpc>
                <a:spcPct val="140000"/>
              </a:lnSpc>
              <a:spcBef>
                <a:spcPct val="30000"/>
              </a:spcBef>
            </a:pPr>
            <a:r>
              <a:rPr kumimoji="1" lang="zh-CN" altLang="en-US" sz="3600" b="1" dirty="0" smtClean="0">
                <a:solidFill>
                  <a:srgbClr val="0000CC"/>
                </a:solidFill>
              </a:rPr>
              <a:t>精子活力</a:t>
            </a:r>
            <a:r>
              <a:rPr kumimoji="1" lang="zh-CN" altLang="en-US" sz="3600" b="1" dirty="0">
                <a:solidFill>
                  <a:srgbClr val="0000CC"/>
                </a:solidFill>
              </a:rPr>
              <a:t>测定</a:t>
            </a:r>
          </a:p>
        </p:txBody>
      </p:sp>
    </p:spTree>
    <p:extLst>
      <p:ext uri="{BB962C8B-B14F-4D97-AF65-F5344CB8AC3E}">
        <p14:creationId xmlns:p14="http://schemas.microsoft.com/office/powerpoint/2010/main" val="328898526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build="p" bldLvl="3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200"/>
</p:tagLst>
</file>

<file path=ppt/theme/theme1.xml><?xml version="1.0" encoding="utf-8"?>
<a:theme xmlns:a="http://schemas.openxmlformats.org/drawingml/2006/main" name="向天歌稻壳儿模板23XIN - 副本">
  <a:themeElements>
    <a:clrScheme name="自定义 11">
      <a:dk1>
        <a:srgbClr val="4B4B4B"/>
      </a:dk1>
      <a:lt1>
        <a:srgbClr val="FFFFFF"/>
      </a:lt1>
      <a:dk2>
        <a:srgbClr val="4B4B4B"/>
      </a:dk2>
      <a:lt2>
        <a:srgbClr val="FFFFFF"/>
      </a:lt2>
      <a:accent1>
        <a:srgbClr val="D358A1"/>
      </a:accent1>
      <a:accent2>
        <a:srgbClr val="8E1542"/>
      </a:accent2>
      <a:accent3>
        <a:srgbClr val="F39A39"/>
      </a:accent3>
      <a:accent4>
        <a:srgbClr val="A15963"/>
      </a:accent4>
      <a:accent5>
        <a:srgbClr val="7C849C"/>
      </a:accent5>
      <a:accent6>
        <a:srgbClr val="75A38B"/>
      </a:accent6>
      <a:hlink>
        <a:srgbClr val="D93F60"/>
      </a:hlink>
      <a:folHlink>
        <a:srgbClr val="BABD91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641</Words>
  <Application>Microsoft Office PowerPoint</Application>
  <PresentationFormat>宽屏</PresentationFormat>
  <Paragraphs>91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黑体</vt:lpstr>
      <vt:lpstr>华文楷体</vt:lpstr>
      <vt:lpstr>楷体</vt:lpstr>
      <vt:lpstr>宋体</vt:lpstr>
      <vt:lpstr>Arial</vt:lpstr>
      <vt:lpstr>Calibri</vt:lpstr>
      <vt:lpstr>Times New Roman</vt:lpstr>
      <vt:lpstr>Wingdings</vt:lpstr>
      <vt:lpstr>向天歌稻壳儿模板23XIN - 副本</vt:lpstr>
      <vt:lpstr>项目六  蛋种鸡饲养管理 任务2 蛋种鸡的人工授精</vt:lpstr>
      <vt:lpstr>一、概念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83</cp:revision>
  <dcterms:created xsi:type="dcterms:W3CDTF">2016-04-29T06:41:00Z</dcterms:created>
  <dcterms:modified xsi:type="dcterms:W3CDTF">2021-10-17T09:03:44Z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