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3"/>
    <p:sldId id="273" r:id="rId4"/>
    <p:sldId id="274" r:id="rId5"/>
    <p:sldId id="257" r:id="rId6"/>
    <p:sldId id="258" r:id="rId7"/>
    <p:sldId id="259" r:id="rId8"/>
    <p:sldId id="260" r:id="rId9"/>
    <p:sldId id="261" r:id="rId10"/>
    <p:sldId id="262" r:id="rId11"/>
    <p:sldId id="291" r:id="rId12"/>
    <p:sldId id="263" r:id="rId14"/>
    <p:sldId id="292" r:id="rId15"/>
    <p:sldId id="293" r:id="rId16"/>
    <p:sldId id="294" r:id="rId17"/>
    <p:sldId id="296" r:id="rId18"/>
    <p:sldId id="297" r:id="rId19"/>
    <p:sldId id="298" r:id="rId20"/>
    <p:sldId id="299" r:id="rId21"/>
    <p:sldId id="300" r:id="rId22"/>
    <p:sldId id="308" r:id="rId23"/>
    <p:sldId id="311" r:id="rId24"/>
    <p:sldId id="312" r:id="rId25"/>
    <p:sldId id="264" r:id="rId26"/>
    <p:sldId id="265" r:id="rId27"/>
    <p:sldId id="266" r:id="rId28"/>
    <p:sldId id="301" r:id="rId29"/>
    <p:sldId id="302" r:id="rId30"/>
    <p:sldId id="303" r:id="rId31"/>
    <p:sldId id="304" r:id="rId32"/>
    <p:sldId id="305" r:id="rId33"/>
    <p:sldId id="267" r:id="rId34"/>
    <p:sldId id="268" r:id="rId35"/>
    <p:sldId id="269" r:id="rId36"/>
    <p:sldId id="270" r:id="rId37"/>
    <p:sldId id="313" r:id="rId38"/>
    <p:sldId id="314" r:id="rId39"/>
    <p:sldId id="315" r:id="rId40"/>
    <p:sldId id="316" r:id="rId41"/>
    <p:sldId id="317" r:id="rId42"/>
    <p:sldId id="318" r:id="rId43"/>
    <p:sldId id="319" r:id="rId44"/>
    <p:sldId id="320" r:id="rId45"/>
    <p:sldId id="321" r:id="rId46"/>
    <p:sldId id="322" r:id="rId47"/>
    <p:sldId id="323" r:id="rId48"/>
    <p:sldId id="324" r:id="rId49"/>
    <p:sldId id="271" r:id="rId50"/>
  </p:sldIdLst>
  <p:sldSz cx="12192000" cy="6858000"/>
  <p:notesSz cx="12192000" cy="6858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36" y="-84"/>
      </p:cViewPr>
      <p:guideLst>
        <p:guide orient="horz" pos="2840"/>
        <p:guide pos="225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ED4710AB-5CDE-4795-ABC1-B68B5504821C}" type="doc">
      <dgm:prSet loTypeId="urn:microsoft.com/office/officeart/2005/8/layout/chevron1" loCatId="process" qsTypeId="urn:microsoft.com/office/officeart/2005/8/quickstyle/simple1" qsCatId="simple" csTypeId="urn:microsoft.com/office/officeart/2005/8/colors/colorful2" csCatId="colorful" phldr="1"/>
      <dgm:spPr/>
    </dgm:pt>
    <dgm:pt modelId="{51BA77CC-EDF3-406F-9F76-EF24F80E6501}">
      <dgm:prSet phldrT="[文本]"/>
      <dgm:spPr/>
      <dgm:t>
        <a:bodyPr/>
        <a:lstStyle/>
        <a:p>
          <a:r>
            <a:rPr lang="en-US" altLang="zh-CN" dirty="0"/>
            <a:t>PMSG</a:t>
          </a:r>
          <a:endParaRPr lang="zh-CN" altLang="en-US" dirty="0"/>
        </a:p>
      </dgm:t>
    </dgm:pt>
    <dgm:pt modelId="{1DFE487B-A944-4286-A2CE-B3E413630393}" cxnId="{21364699-7F93-4AF8-8A85-46BA4DAA2772}" type="parTrans">
      <dgm:prSet/>
      <dgm:spPr/>
      <dgm:t>
        <a:bodyPr/>
        <a:lstStyle/>
        <a:p>
          <a:endParaRPr lang="zh-CN" altLang="en-US"/>
        </a:p>
      </dgm:t>
    </dgm:pt>
    <dgm:pt modelId="{CECCC18A-A832-4CC6-ACB1-BABB3A7211B9}" cxnId="{21364699-7F93-4AF8-8A85-46BA4DAA2772}" type="sibTrans">
      <dgm:prSet/>
      <dgm:spPr/>
      <dgm:t>
        <a:bodyPr/>
        <a:lstStyle/>
        <a:p>
          <a:endParaRPr lang="zh-CN" altLang="en-US"/>
        </a:p>
      </dgm:t>
    </dgm:pt>
    <dgm:pt modelId="{4EC42723-E661-4097-A3F3-BE8D80160D2B}">
      <dgm:prSet phldrT="[文本]"/>
      <dgm:spPr/>
      <dgm:t>
        <a:bodyPr/>
        <a:lstStyle/>
        <a:p>
          <a:r>
            <a:rPr lang="zh-CN" altLang="en-US" dirty="0"/>
            <a:t>孕激素</a:t>
          </a:r>
        </a:p>
      </dgm:t>
    </dgm:pt>
    <dgm:pt modelId="{F7E5F404-F87F-461D-A1A8-B4C9EF38EFCE}" cxnId="{54B639B7-F153-4F37-AA15-BC67C68400A7}" type="sibTrans">
      <dgm:prSet/>
      <dgm:spPr/>
      <dgm:t>
        <a:bodyPr/>
        <a:lstStyle/>
        <a:p>
          <a:endParaRPr lang="zh-CN" altLang="en-US"/>
        </a:p>
      </dgm:t>
    </dgm:pt>
    <dgm:pt modelId="{1723C95F-9DE0-4DC6-B4FE-14E9A9236AF2}" cxnId="{54B639B7-F153-4F37-AA15-BC67C68400A7}" type="parTrans">
      <dgm:prSet/>
      <dgm:spPr/>
      <dgm:t>
        <a:bodyPr/>
        <a:lstStyle/>
        <a:p>
          <a:endParaRPr lang="zh-CN" altLang="en-US"/>
        </a:p>
      </dgm:t>
    </dgm:pt>
    <dgm:pt modelId="{64A2E3AF-85A3-45A4-9887-735A0F3E98B1}" type="pres">
      <dgm:prSet presAssocID="{ED4710AB-5CDE-4795-ABC1-B68B5504821C}" presName="Name0" presStyleCnt="0">
        <dgm:presLayoutVars>
          <dgm:dir/>
          <dgm:animLvl val="lvl"/>
          <dgm:resizeHandles val="exact"/>
        </dgm:presLayoutVars>
      </dgm:prSet>
      <dgm:spPr/>
    </dgm:pt>
    <dgm:pt modelId="{6300AFCD-EE41-4195-A609-70F12F2CB822}" type="pres">
      <dgm:prSet presAssocID="{4EC42723-E661-4097-A3F3-BE8D80160D2B}" presName="parTxOnly" presStyleLbl="node1" presStyleIdx="0" presStyleCnt="2">
        <dgm:presLayoutVars>
          <dgm:chMax val="0"/>
          <dgm:chPref val="0"/>
          <dgm:bulletEnabled val="1"/>
        </dgm:presLayoutVars>
      </dgm:prSet>
      <dgm:spPr/>
    </dgm:pt>
    <dgm:pt modelId="{EF552FDB-802E-4BF3-B921-2A7388ED8409}" type="pres">
      <dgm:prSet presAssocID="{F7E5F404-F87F-461D-A1A8-B4C9EF38EFCE}" presName="parTxOnlySpace" presStyleCnt="0"/>
      <dgm:spPr/>
    </dgm:pt>
    <dgm:pt modelId="{B34C63FD-0564-4960-AAAA-E0C176534035}" type="pres">
      <dgm:prSet presAssocID="{51BA77CC-EDF3-406F-9F76-EF24F80E6501}" presName="parTxOnly" presStyleLbl="node1" presStyleIdx="1" presStyleCnt="2">
        <dgm:presLayoutVars>
          <dgm:chMax val="0"/>
          <dgm:chPref val="0"/>
          <dgm:bulletEnabled val="1"/>
        </dgm:presLayoutVars>
      </dgm:prSet>
      <dgm:spPr/>
    </dgm:pt>
  </dgm:ptLst>
  <dgm:cxnLst>
    <dgm:cxn modelId="{EAFA5E3E-E019-4A62-8666-32C48552E7D6}" type="presOf" srcId="{51BA77CC-EDF3-406F-9F76-EF24F80E6501}" destId="{B34C63FD-0564-4960-AAAA-E0C176534035}" srcOrd="0" destOrd="0" presId="urn:microsoft.com/office/officeart/2005/8/layout/chevron1"/>
    <dgm:cxn modelId="{21364699-7F93-4AF8-8A85-46BA4DAA2772}" srcId="{ED4710AB-5CDE-4795-ABC1-B68B5504821C}" destId="{51BA77CC-EDF3-406F-9F76-EF24F80E6501}" srcOrd="1" destOrd="0" parTransId="{1DFE487B-A944-4286-A2CE-B3E413630393}" sibTransId="{CECCC18A-A832-4CC6-ACB1-BABB3A7211B9}"/>
    <dgm:cxn modelId="{54B639B7-F153-4F37-AA15-BC67C68400A7}" srcId="{ED4710AB-5CDE-4795-ABC1-B68B5504821C}" destId="{4EC42723-E661-4097-A3F3-BE8D80160D2B}" srcOrd="0" destOrd="0" parTransId="{1723C95F-9DE0-4DC6-B4FE-14E9A9236AF2}" sibTransId="{F7E5F404-F87F-461D-A1A8-B4C9EF38EFCE}"/>
    <dgm:cxn modelId="{35B46EBF-B6C8-477F-BB34-49BB8E0C1D28}" type="presOf" srcId="{ED4710AB-5CDE-4795-ABC1-B68B5504821C}" destId="{64A2E3AF-85A3-45A4-9887-735A0F3E98B1}" srcOrd="0" destOrd="0" presId="urn:microsoft.com/office/officeart/2005/8/layout/chevron1"/>
    <dgm:cxn modelId="{9083D1F7-E5B2-4304-B6CE-0664AB6EB715}" type="presOf" srcId="{4EC42723-E661-4097-A3F3-BE8D80160D2B}" destId="{6300AFCD-EE41-4195-A609-70F12F2CB822}" srcOrd="0" destOrd="0" presId="urn:microsoft.com/office/officeart/2005/8/layout/chevron1"/>
    <dgm:cxn modelId="{2120C885-59BF-4914-B4FC-D5A087482C93}" type="presParOf" srcId="{64A2E3AF-85A3-45A4-9887-735A0F3E98B1}" destId="{6300AFCD-EE41-4195-A609-70F12F2CB822}" srcOrd="0" destOrd="0" presId="urn:microsoft.com/office/officeart/2005/8/layout/chevron1"/>
    <dgm:cxn modelId="{8CDFBC40-80C8-4691-B041-01FAE442A77B}" type="presParOf" srcId="{64A2E3AF-85A3-45A4-9887-735A0F3E98B1}" destId="{EF552FDB-802E-4BF3-B921-2A7388ED8409}" srcOrd="1" destOrd="0" presId="urn:microsoft.com/office/officeart/2005/8/layout/chevron1"/>
    <dgm:cxn modelId="{2663EC80-1313-41E4-AC0B-7B3A3CF0C69F}" type="presParOf" srcId="{64A2E3AF-85A3-45A4-9887-735A0F3E98B1}" destId="{B34C63FD-0564-4960-AAAA-E0C176534035}" srcOrd="2" destOrd="0" presId="urn:microsoft.com/office/officeart/2005/8/layout/chevron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0AFCD-EE41-4195-A609-70F12F2CB822}">
      <dsp:nvSpPr>
        <dsp:cNvPr id="0" name=""/>
        <dsp:cNvSpPr/>
      </dsp:nvSpPr>
      <dsp:spPr>
        <a:xfrm>
          <a:off x="4107" y="0"/>
          <a:ext cx="2455465" cy="805009"/>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019" tIns="49340" rIns="49340" bIns="49340" numCol="1" spcCol="1270" anchor="ctr" anchorCtr="0">
          <a:noAutofit/>
        </a:bodyPr>
        <a:lstStyle/>
        <a:p>
          <a:pPr marL="0" lvl="0" indent="0" algn="ctr" defTabSz="1644650">
            <a:lnSpc>
              <a:spcPct val="90000"/>
            </a:lnSpc>
            <a:spcBef>
              <a:spcPct val="0"/>
            </a:spcBef>
            <a:spcAft>
              <a:spcPct val="35000"/>
            </a:spcAft>
            <a:buNone/>
          </a:pPr>
          <a:r>
            <a:rPr lang="zh-CN" altLang="en-US" sz="3700" kern="1200" dirty="0"/>
            <a:t>孕激素</a:t>
          </a:r>
        </a:p>
      </dsp:txBody>
      <dsp:txXfrm>
        <a:off x="406612" y="0"/>
        <a:ext cx="1650456" cy="805009"/>
      </dsp:txXfrm>
    </dsp:sp>
    <dsp:sp modelId="{B34C63FD-0564-4960-AAAA-E0C176534035}">
      <dsp:nvSpPr>
        <dsp:cNvPr id="0" name=""/>
        <dsp:cNvSpPr/>
      </dsp:nvSpPr>
      <dsp:spPr>
        <a:xfrm>
          <a:off x="2214026" y="0"/>
          <a:ext cx="2455465" cy="805009"/>
        </a:xfrm>
        <a:prstGeom prst="chevron">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019" tIns="49340" rIns="49340" bIns="49340" numCol="1" spcCol="1270" anchor="ctr" anchorCtr="0">
          <a:noAutofit/>
        </a:bodyPr>
        <a:lstStyle/>
        <a:p>
          <a:pPr marL="0" lvl="0" indent="0" algn="ctr" defTabSz="1644650">
            <a:lnSpc>
              <a:spcPct val="90000"/>
            </a:lnSpc>
            <a:spcBef>
              <a:spcPct val="0"/>
            </a:spcBef>
            <a:spcAft>
              <a:spcPct val="35000"/>
            </a:spcAft>
            <a:buNone/>
          </a:pPr>
          <a:r>
            <a:rPr lang="en-US" altLang="zh-CN" sz="3700" kern="1200" dirty="0"/>
            <a:t>PMSG</a:t>
          </a:r>
          <a:endParaRPr lang="zh-CN" altLang="en-US" sz="3700" kern="1200" dirty="0"/>
        </a:p>
      </dsp:txBody>
      <dsp:txXfrm>
        <a:off x="2616531" y="0"/>
        <a:ext cx="1650456" cy="805009"/>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type="chevron" r:blip="" rot="180">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type="chevron" r:blip="" rot="180">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5283200" cy="34409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6905979" y="0"/>
            <a:ext cx="5283200" cy="344091"/>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1219200" y="3300413"/>
            <a:ext cx="9753600" cy="2700338"/>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6513910"/>
            <a:ext cx="5283200" cy="34409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6905979" y="6513910"/>
            <a:ext cx="5283200" cy="344090"/>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a:t>当施药期内，如黄体发生退化，外源孕激素即代替了内源孕激素（黄体分泌的孕酮）的作用，造成了</a:t>
            </a:r>
            <a:r>
              <a:rPr lang="zh-CN" altLang="en-US" sz="1200" dirty="0">
                <a:solidFill>
                  <a:srgbClr val="FFFF00"/>
                </a:solidFill>
              </a:rPr>
              <a:t>人为的黄体期</a:t>
            </a:r>
            <a:r>
              <a:rPr lang="zh-CN" altLang="en-US" sz="1200" dirty="0"/>
              <a:t>，实际上延长了发情周期，推迟发情期的到来，为以后引起同时发情创造一个共同的基准线。</a:t>
            </a:r>
            <a:endParaRPr lang="zh-CN" altLang="en-US" dirty="0"/>
          </a:p>
        </p:txBody>
      </p:sp>
      <p:sp>
        <p:nvSpPr>
          <p:cNvPr id="4" name="灯片编号占位符 3"/>
          <p:cNvSpPr>
            <a:spLocks noGrp="1"/>
          </p:cNvSpPr>
          <p:nvPr>
            <p:ph type="sldNum" sz="quarter" idx="5"/>
          </p:nvPr>
        </p:nvSpPr>
        <p:spPr/>
        <p:txBody>
          <a:bodyPr/>
          <a:lstStyle/>
          <a:p>
            <a:pPr>
              <a:defRPr/>
            </a:pPr>
            <a:fld id="{AC7BC7A0-6F3C-48EA-B302-51B25D1519A9}" type="slidenum">
              <a:rPr lang="en-US" altLang="zh-CN" smtClean="0"/>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幻灯片图像占位符 1"/>
          <p:cNvSpPr>
            <a:spLocks noGrp="1" noRot="1" noChangeAspect="1" noChangeArrowheads="1" noTextEdit="1"/>
          </p:cNvSpPr>
          <p:nvPr>
            <p:ph type="sldImg"/>
          </p:nvPr>
        </p:nvSpPr>
        <p:spPr/>
      </p:sp>
      <p:sp>
        <p:nvSpPr>
          <p:cNvPr id="120835" name="备注占位符 2"/>
          <p:cNvSpPr>
            <a:spLocks noGrp="1" noChangeArrowheads="1"/>
          </p:cNvSpPr>
          <p:nvPr>
            <p:ph type="body" idx="1"/>
          </p:nvPr>
        </p:nvSpPr>
        <p:spPr>
          <a:noFill/>
        </p:spPr>
        <p:txBody>
          <a:bodyPr/>
          <a:lstStyle/>
          <a:p>
            <a:r>
              <a:rPr lang="zh-CN" altLang="en-US"/>
              <a:t>超排对于多胎动物意义不大，而对</a:t>
            </a:r>
            <a:r>
              <a:rPr lang="zh-CN" altLang="en-US">
                <a:solidFill>
                  <a:srgbClr val="FFFF00"/>
                </a:solidFill>
              </a:rPr>
              <a:t>马</a:t>
            </a:r>
            <a:r>
              <a:rPr lang="zh-CN" altLang="en-US"/>
              <a:t>很难产生反应。 </a:t>
            </a:r>
            <a:endParaRPr lang="zh-CN" altLang="en-US"/>
          </a:p>
          <a:p>
            <a:endParaRPr lang="zh-CN" altLang="en-US"/>
          </a:p>
        </p:txBody>
      </p:sp>
      <p:sp>
        <p:nvSpPr>
          <p:cNvPr id="120836"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748DB7F0-AB11-488D-9C66-CAFD16C36D36}" type="slidenum">
              <a:rPr lang="en-US" altLang="zh-CN" smtClean="0"/>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幻灯片图像占位符 1"/>
          <p:cNvSpPr>
            <a:spLocks noGrp="1" noRot="1" noChangeAspect="1" noChangeArrowheads="1" noTextEdit="1"/>
          </p:cNvSpPr>
          <p:nvPr>
            <p:ph type="sldImg"/>
          </p:nvPr>
        </p:nvSpPr>
        <p:spPr/>
      </p:sp>
      <p:sp>
        <p:nvSpPr>
          <p:cNvPr id="125955" name="备注占位符 2"/>
          <p:cNvSpPr>
            <a:spLocks noGrp="1" noChangeArrowheads="1"/>
          </p:cNvSpPr>
          <p:nvPr>
            <p:ph type="body" idx="1"/>
          </p:nvPr>
        </p:nvSpPr>
        <p:spPr>
          <a:noFill/>
        </p:spPr>
        <p:txBody>
          <a:bodyPr/>
          <a:lstStyle/>
          <a:p>
            <a:r>
              <a:rPr lang="zh-CN" altLang="en-US" dirty="0"/>
              <a:t>常规的超排方案是在发情周期的第 </a:t>
            </a:r>
            <a:r>
              <a:rPr lang="en-US" altLang="zh-CN" dirty="0"/>
              <a:t>9</a:t>
            </a:r>
            <a:r>
              <a:rPr lang="zh-CN" altLang="en-US" dirty="0"/>
              <a:t>天或第 </a:t>
            </a:r>
            <a:r>
              <a:rPr lang="en-US" altLang="zh-CN" dirty="0"/>
              <a:t>10 </a:t>
            </a:r>
            <a:r>
              <a:rPr lang="zh-CN" altLang="en-US" dirty="0"/>
              <a:t>天</a:t>
            </a:r>
            <a:r>
              <a:rPr lang="en-US" altLang="zh-CN" dirty="0"/>
              <a:t>, </a:t>
            </a:r>
            <a:r>
              <a:rPr lang="zh-CN" altLang="en-US" dirty="0"/>
              <a:t>以递减剂量每天 </a:t>
            </a:r>
            <a:r>
              <a:rPr lang="en-US" altLang="zh-CN" dirty="0"/>
              <a:t>2 </a:t>
            </a:r>
            <a:r>
              <a:rPr lang="zh-CN" altLang="en-US" dirty="0"/>
              <a:t>次注射促卵泡素</a:t>
            </a:r>
            <a:r>
              <a:rPr lang="en-US" altLang="zh-CN" dirty="0"/>
              <a:t>(FSH ) , </a:t>
            </a:r>
            <a:r>
              <a:rPr lang="zh-CN" altLang="en-US" dirty="0"/>
              <a:t>连续注射 </a:t>
            </a:r>
            <a:r>
              <a:rPr lang="en-US" altLang="zh-CN" dirty="0"/>
              <a:t>3</a:t>
            </a:r>
            <a:r>
              <a:rPr lang="zh-CN" altLang="en-US" dirty="0"/>
              <a:t>～ </a:t>
            </a:r>
            <a:r>
              <a:rPr lang="en-US" altLang="zh-CN" dirty="0"/>
              <a:t>5 d, </a:t>
            </a:r>
            <a:r>
              <a:rPr lang="zh-CN" altLang="en-US" dirty="0"/>
              <a:t>总剂量在 </a:t>
            </a:r>
            <a:r>
              <a:rPr lang="en-US" altLang="zh-CN" dirty="0"/>
              <a:t>400</a:t>
            </a:r>
            <a:r>
              <a:rPr lang="zh-CN" altLang="en-US" dirty="0"/>
              <a:t>～ </a:t>
            </a:r>
            <a:r>
              <a:rPr lang="en-US" altLang="zh-CN" dirty="0"/>
              <a:t>600 IU</a:t>
            </a:r>
            <a:r>
              <a:rPr lang="zh-CN" altLang="en-US" dirty="0"/>
              <a:t>。在开始注 射后 </a:t>
            </a:r>
            <a:r>
              <a:rPr lang="en-US" altLang="zh-CN" dirty="0"/>
              <a:t>60 </a:t>
            </a:r>
            <a:r>
              <a:rPr lang="zh-CN" altLang="en-US" dirty="0"/>
              <a:t>和 </a:t>
            </a:r>
            <a:r>
              <a:rPr lang="en-US" altLang="zh-CN" dirty="0"/>
              <a:t>72 h </a:t>
            </a:r>
            <a:r>
              <a:rPr lang="zh-CN" altLang="en-US" dirty="0"/>
              <a:t>注射 </a:t>
            </a:r>
            <a:r>
              <a:rPr lang="en-US" altLang="zh-CN" dirty="0"/>
              <a:t>PGF2Α</a:t>
            </a:r>
            <a:r>
              <a:rPr lang="zh-CN" altLang="en-US" dirty="0"/>
              <a:t>诱导黄体溶解</a:t>
            </a:r>
            <a:r>
              <a:rPr lang="en-US" altLang="zh-CN" dirty="0"/>
              <a:t>, </a:t>
            </a:r>
            <a:r>
              <a:rPr lang="zh-CN" altLang="en-US" dirty="0"/>
              <a:t>母牛在 </a:t>
            </a:r>
            <a:r>
              <a:rPr lang="en-US" altLang="zh-CN" dirty="0"/>
              <a:t>36</a:t>
            </a:r>
            <a:r>
              <a:rPr lang="zh-CN" altLang="en-US" dirty="0"/>
              <a:t>～ </a:t>
            </a:r>
            <a:r>
              <a:rPr lang="en-US" altLang="zh-CN" dirty="0"/>
              <a:t>48 h </a:t>
            </a:r>
            <a:r>
              <a:rPr lang="zh-CN" altLang="en-US" dirty="0"/>
              <a:t>开始发情</a:t>
            </a:r>
            <a:r>
              <a:rPr lang="en-US" altLang="zh-CN" dirty="0"/>
              <a:t>, </a:t>
            </a:r>
            <a:r>
              <a:rPr lang="zh-CN" altLang="en-US" dirty="0"/>
              <a:t>再隔 </a:t>
            </a:r>
            <a:r>
              <a:rPr lang="en-US" altLang="zh-CN" dirty="0"/>
              <a:t>24</a:t>
            </a:r>
            <a:r>
              <a:rPr lang="zh-CN" altLang="en-US" dirty="0"/>
              <a:t>～ </a:t>
            </a:r>
            <a:r>
              <a:rPr lang="en-US" altLang="zh-CN" dirty="0"/>
              <a:t>36 h </a:t>
            </a:r>
            <a:r>
              <a:rPr lang="zh-CN" altLang="en-US" dirty="0"/>
              <a:t>发生排卵。</a:t>
            </a:r>
            <a:endParaRPr lang="zh-CN" altLang="en-US" dirty="0"/>
          </a:p>
        </p:txBody>
      </p:sp>
      <p:sp>
        <p:nvSpPr>
          <p:cNvPr id="125956"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070CAD9D-32B2-4F55-A981-32D32CA5EEC1}" type="slidenum">
              <a:rPr lang="en-US" altLang="zh-CN" smtClean="0"/>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ChangeArrowheads="1" noTextEdit="1"/>
          </p:cNvSpPr>
          <p:nvPr>
            <p:ph type="sldImg"/>
          </p:nvPr>
        </p:nvSpPr>
        <p:spPr/>
      </p:sp>
      <p:sp>
        <p:nvSpPr>
          <p:cNvPr id="70659" name="备注占位符 2"/>
          <p:cNvSpPr>
            <a:spLocks noGrp="1" noChangeArrowheads="1"/>
          </p:cNvSpPr>
          <p:nvPr>
            <p:ph type="body" idx="1"/>
          </p:nvPr>
        </p:nvSpPr>
        <p:spPr>
          <a:noFill/>
        </p:spPr>
        <p:txBody>
          <a:bodyPr/>
          <a:lstStyle/>
          <a:p>
            <a:pPr eaLnBrk="1" hangingPunct="1">
              <a:spcBef>
                <a:spcPct val="0"/>
              </a:spcBef>
              <a:defRPr/>
            </a:pPr>
            <a:r>
              <a:rPr lang="zh-CN" altLang="en-US" sz="2400" dirty="0"/>
              <a:t>用于同期发情的前列腺素为</a:t>
            </a:r>
            <a:r>
              <a:rPr lang="en-US" altLang="zh-CN" sz="2400" dirty="0"/>
              <a:t>F</a:t>
            </a:r>
            <a:r>
              <a:rPr lang="zh-CN" altLang="en-US" sz="2400" dirty="0"/>
              <a:t>型及它的类似物。</a:t>
            </a:r>
            <a:endParaRPr lang="en-US" altLang="zh-CN" sz="2400" dirty="0"/>
          </a:p>
          <a:p>
            <a:pPr lvl="1" eaLnBrk="1" hangingPunct="1">
              <a:spcBef>
                <a:spcPct val="0"/>
              </a:spcBef>
              <a:defRPr/>
            </a:pPr>
            <a:r>
              <a:rPr lang="zh-CN" altLang="en-US" sz="2000" dirty="0"/>
              <a:t>国产的有</a:t>
            </a:r>
            <a:r>
              <a:rPr lang="en-US" altLang="zh-CN" sz="2000" dirty="0"/>
              <a:t>15</a:t>
            </a:r>
            <a:r>
              <a:rPr lang="zh-CN" altLang="en-US" sz="2000" dirty="0"/>
              <a:t>甲基</a:t>
            </a:r>
            <a:r>
              <a:rPr lang="en-US" altLang="zh-CN" sz="2000" dirty="0"/>
              <a:t>PGF2α</a:t>
            </a:r>
            <a:r>
              <a:rPr lang="zh-CN" altLang="en-US" sz="2000" dirty="0"/>
              <a:t>和</a:t>
            </a:r>
            <a:r>
              <a:rPr lang="en-US" altLang="zh-CN" sz="2000" dirty="0"/>
              <a:t>PGF1α</a:t>
            </a:r>
            <a:r>
              <a:rPr lang="zh-CN" altLang="en-US" sz="2000" dirty="0"/>
              <a:t>甲酯等。</a:t>
            </a:r>
            <a:endParaRPr lang="en-US" altLang="zh-CN" sz="2000" dirty="0"/>
          </a:p>
          <a:p>
            <a:pPr lvl="1" eaLnBrk="1" hangingPunct="1">
              <a:spcBef>
                <a:spcPct val="0"/>
              </a:spcBef>
              <a:defRPr/>
            </a:pPr>
            <a:r>
              <a:rPr lang="zh-CN" altLang="en-US" sz="2000" dirty="0"/>
              <a:t>国外有高效的</a:t>
            </a:r>
            <a:r>
              <a:rPr lang="en-US" altLang="zh-CN" sz="2000" dirty="0"/>
              <a:t>PGF2α</a:t>
            </a:r>
            <a:r>
              <a:rPr lang="zh-CN" altLang="en-US" sz="2000" dirty="0"/>
              <a:t>类似物制剂，如氯前列烯醇和氟前列烯醇等。</a:t>
            </a:r>
            <a:endParaRPr lang="en-US" altLang="zh-CN" dirty="0"/>
          </a:p>
          <a:p>
            <a:r>
              <a:rPr lang="zh-CN" altLang="en-US" dirty="0"/>
              <a:t>由于前列腺素有溶黄体作用，已孕母畜注射后会发生流产，故使用前列腺素处理时，必须经检查确认为空怀母畜。 </a:t>
            </a:r>
            <a:endParaRPr lang="zh-CN" altLang="en-US" dirty="0"/>
          </a:p>
        </p:txBody>
      </p:sp>
      <p:sp>
        <p:nvSpPr>
          <p:cNvPr id="70660"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32CE97B5-2F50-41D7-8702-077C00F817DE}" type="slidenum">
              <a:rPr lang="en-US" altLang="zh-CN"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AC7BC7A0-6F3C-48EA-B302-51B25D1519A9}" type="slidenum">
              <a:rPr lang="en-US" altLang="zh-CN" smtClean="0"/>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幻灯片图像占位符 1"/>
          <p:cNvSpPr>
            <a:spLocks noGrp="1" noRot="1" noChangeAspect="1" noChangeArrowheads="1" noTextEdit="1"/>
          </p:cNvSpPr>
          <p:nvPr>
            <p:ph type="sldImg"/>
          </p:nvPr>
        </p:nvSpPr>
        <p:spPr/>
      </p:sp>
      <p:sp>
        <p:nvSpPr>
          <p:cNvPr id="80899" name="备注占位符 2"/>
          <p:cNvSpPr>
            <a:spLocks noGrp="1" noChangeArrowheads="1"/>
          </p:cNvSpPr>
          <p:nvPr>
            <p:ph type="body" idx="1"/>
          </p:nvPr>
        </p:nvSpPr>
        <p:spPr>
          <a:noFill/>
        </p:spPr>
        <p:txBody>
          <a:bodyPr/>
          <a:lstStyle/>
          <a:p>
            <a:pPr>
              <a:spcBef>
                <a:spcPct val="0"/>
              </a:spcBef>
            </a:pPr>
            <a:r>
              <a:rPr lang="zh-CN" altLang="en-US"/>
              <a:t>第一种情况时省去了发情观察的麻烦，但至少有</a:t>
            </a:r>
            <a:r>
              <a:rPr lang="en-US" altLang="zh-CN"/>
              <a:t>60</a:t>
            </a:r>
            <a:r>
              <a:rPr lang="zh-CN" altLang="en-US"/>
              <a:t>～</a:t>
            </a:r>
            <a:r>
              <a:rPr lang="en-US" altLang="zh-CN"/>
              <a:t>70%</a:t>
            </a:r>
            <a:r>
              <a:rPr lang="zh-CN" altLang="en-US"/>
              <a:t>的动物多用了一次药造成一定的浪费，且这些牛多损失</a:t>
            </a:r>
            <a:r>
              <a:rPr lang="en-US" altLang="zh-CN"/>
              <a:t>11</a:t>
            </a:r>
            <a:r>
              <a:rPr lang="zh-CN" altLang="en-US"/>
              <a:t>～</a:t>
            </a:r>
            <a:r>
              <a:rPr lang="en-US" altLang="zh-CN"/>
              <a:t>12d</a:t>
            </a:r>
            <a:r>
              <a:rPr lang="zh-CN" altLang="en-US"/>
              <a:t>的饲养费用，经济上是不划算的。</a:t>
            </a:r>
            <a:endParaRPr lang="en-US" altLang="zh-CN"/>
          </a:p>
          <a:p>
            <a:pPr>
              <a:spcBef>
                <a:spcPct val="0"/>
              </a:spcBef>
            </a:pPr>
            <a:endParaRPr lang="en-US" altLang="zh-CN"/>
          </a:p>
          <a:p>
            <a:pPr>
              <a:spcBef>
                <a:spcPct val="0"/>
              </a:spcBef>
            </a:pPr>
            <a:r>
              <a:rPr lang="zh-CN" altLang="en-US"/>
              <a:t>第二种情况是多花一些时间和人力来观察、鉴定发情母牛，节约药品和饲养费用的开支。 </a:t>
            </a:r>
            <a:endParaRPr lang="en-US" altLang="zh-CN"/>
          </a:p>
          <a:p>
            <a:endParaRPr lang="zh-CN" altLang="en-US"/>
          </a:p>
        </p:txBody>
      </p:sp>
      <p:sp>
        <p:nvSpPr>
          <p:cNvPr id="80900"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DD14C0E7-B50A-4931-9E3E-FFA6E5B36848}" type="slidenum">
              <a:rPr lang="en-US" altLang="zh-CN" smtClean="0"/>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defRPr/>
            </a:pPr>
            <a:r>
              <a:rPr lang="zh-CN" altLang="en-US" sz="1200" dirty="0"/>
              <a:t>例如某些长期不表现发情的母畜，如经常使之与公畜接触，可提高性机能，促进发情。又如在青年母畜快到初情期之前或季节性发情的母畜在发情季节将到来之前，使公畜与之同群也能激发母畜提早发情，这种异性刺激称为</a:t>
            </a:r>
            <a:r>
              <a:rPr lang="zh-CN" altLang="en-US" sz="1400" dirty="0">
                <a:solidFill>
                  <a:srgbClr val="FFFF00"/>
                </a:solidFill>
              </a:rPr>
              <a:t>生物刺激</a:t>
            </a:r>
            <a:r>
              <a:rPr lang="zh-CN" altLang="en-US" sz="1200" dirty="0"/>
              <a:t>。</a:t>
            </a:r>
            <a:endParaRPr lang="zh-CN" altLang="en-US" sz="1200" dirty="0"/>
          </a:p>
          <a:p>
            <a:endParaRPr lang="zh-CN" altLang="en-US" dirty="0"/>
          </a:p>
        </p:txBody>
      </p:sp>
      <p:sp>
        <p:nvSpPr>
          <p:cNvPr id="4" name="灯片编号占位符 3"/>
          <p:cNvSpPr>
            <a:spLocks noGrp="1"/>
          </p:cNvSpPr>
          <p:nvPr>
            <p:ph type="sldNum" sz="quarter" idx="5"/>
          </p:nvPr>
        </p:nvSpPr>
        <p:spPr/>
        <p:txBody>
          <a:bodyPr/>
          <a:lstStyle/>
          <a:p>
            <a:pPr>
              <a:defRPr/>
            </a:pPr>
            <a:fld id="{AC7BC7A0-6F3C-48EA-B302-51B25D1519A9}" type="slidenum">
              <a:rPr lang="en-US" altLang="zh-CN" smtClean="0"/>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dirty="0"/>
              <a:t>仅用雌激素</a:t>
            </a:r>
            <a:r>
              <a:rPr lang="en-US" altLang="zh-CN" sz="1200" b="1" dirty="0"/>
              <a:t>E</a:t>
            </a:r>
            <a:r>
              <a:rPr lang="zh-CN" altLang="en-US" sz="1200" b="1" dirty="0"/>
              <a:t>能引起发情，但不排卵（假发情）；如仅用</a:t>
            </a:r>
            <a:r>
              <a:rPr lang="en-US" altLang="zh-CN" sz="1400" b="1" dirty="0">
                <a:solidFill>
                  <a:srgbClr val="FFFF00"/>
                </a:solidFill>
              </a:rPr>
              <a:t>PMSG</a:t>
            </a:r>
            <a:r>
              <a:rPr lang="zh-CN" altLang="en-US" sz="1200" b="1" dirty="0"/>
              <a:t>和</a:t>
            </a:r>
            <a:r>
              <a:rPr lang="en-US" altLang="zh-CN" sz="1400" b="1" dirty="0">
                <a:solidFill>
                  <a:srgbClr val="FFFF00"/>
                </a:solidFill>
              </a:rPr>
              <a:t>HCG</a:t>
            </a:r>
            <a:r>
              <a:rPr lang="zh-CN" altLang="en-US" sz="1200" b="1" dirty="0"/>
              <a:t>能引起排卵，但不一定有发情表现（隐性发情）。</a:t>
            </a:r>
            <a:endParaRPr lang="zh-CN" altLang="en-US" dirty="0"/>
          </a:p>
        </p:txBody>
      </p:sp>
      <p:sp>
        <p:nvSpPr>
          <p:cNvPr id="4" name="灯片编号占位符 3"/>
          <p:cNvSpPr>
            <a:spLocks noGrp="1"/>
          </p:cNvSpPr>
          <p:nvPr>
            <p:ph type="sldNum" sz="quarter" idx="5"/>
          </p:nvPr>
        </p:nvSpPr>
        <p:spPr/>
        <p:txBody>
          <a:bodyPr/>
          <a:lstStyle/>
          <a:p>
            <a:pPr>
              <a:defRPr/>
            </a:pPr>
            <a:fld id="{AC7BC7A0-6F3C-48EA-B302-51B25D1519A9}" type="slidenum">
              <a:rPr lang="en-US" altLang="zh-CN" smtClean="0"/>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幻灯片图像占位符 1"/>
          <p:cNvSpPr>
            <a:spLocks noGrp="1" noRot="1" noChangeAspect="1" noChangeArrowheads="1" noTextEdit="1"/>
          </p:cNvSpPr>
          <p:nvPr>
            <p:ph type="sldImg"/>
          </p:nvPr>
        </p:nvSpPr>
        <p:spPr/>
      </p:sp>
      <p:sp>
        <p:nvSpPr>
          <p:cNvPr id="113667" name="备注占位符 2"/>
          <p:cNvSpPr>
            <a:spLocks noGrp="1" noChangeArrowheads="1"/>
          </p:cNvSpPr>
          <p:nvPr>
            <p:ph type="body" idx="1"/>
          </p:nvPr>
        </p:nvSpPr>
        <p:spPr>
          <a:noFill/>
        </p:spPr>
        <p:txBody>
          <a:bodyPr/>
          <a:lstStyle/>
          <a:p>
            <a:r>
              <a:rPr lang="zh-CN" altLang="en-US"/>
              <a:t>但也不能过早，否则会不出现行为发情（接受交配）、排出不成熟的卵母细胞而不是成熟卵子、或根本不排卵，卵泡黄体化。</a:t>
            </a:r>
            <a:endParaRPr lang="zh-CN" altLang="en-US"/>
          </a:p>
        </p:txBody>
      </p:sp>
      <p:sp>
        <p:nvSpPr>
          <p:cNvPr id="113668"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5A9D46EB-3953-4973-811B-D12BDB5C33E1}" type="slidenum">
              <a:rPr lang="en-US" altLang="zh-CN" smtClean="0"/>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幻灯片图像占位符 1"/>
          <p:cNvSpPr>
            <a:spLocks noGrp="1" noRot="1" noChangeAspect="1" noChangeArrowheads="1" noTextEdit="1"/>
          </p:cNvSpPr>
          <p:nvPr>
            <p:ph type="sldImg"/>
          </p:nvPr>
        </p:nvSpPr>
        <p:spPr/>
      </p:sp>
      <p:sp>
        <p:nvSpPr>
          <p:cNvPr id="116739" name="备注占位符 2"/>
          <p:cNvSpPr>
            <a:spLocks noGrp="1" noChangeArrowheads="1"/>
          </p:cNvSpPr>
          <p:nvPr>
            <p:ph type="body" idx="1"/>
          </p:nvPr>
        </p:nvSpPr>
        <p:spPr>
          <a:noFill/>
        </p:spPr>
        <p:txBody>
          <a:bodyPr/>
          <a:lstStyle/>
          <a:p>
            <a:r>
              <a:rPr lang="zh-CN" altLang="en-US"/>
              <a:t>要控制剂量，需根据经验、结合动物体格确定剂量才行。</a:t>
            </a:r>
            <a:endParaRPr lang="zh-CN" altLang="en-US"/>
          </a:p>
        </p:txBody>
      </p:sp>
      <p:sp>
        <p:nvSpPr>
          <p:cNvPr id="116740"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A2FB320-B754-4429-8F24-C3C30E0033ED}" type="slidenum">
              <a:rPr lang="en-US" altLang="zh-CN" smtClean="0"/>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幻灯片图像占位符 1"/>
          <p:cNvSpPr>
            <a:spLocks noGrp="1" noRot="1" noChangeAspect="1" noChangeArrowheads="1" noTextEdit="1"/>
          </p:cNvSpPr>
          <p:nvPr>
            <p:ph type="sldImg"/>
          </p:nvPr>
        </p:nvSpPr>
        <p:spPr/>
      </p:sp>
      <p:sp>
        <p:nvSpPr>
          <p:cNvPr id="118787" name="备注占位符 2"/>
          <p:cNvSpPr>
            <a:spLocks noGrp="1" noChangeArrowheads="1"/>
          </p:cNvSpPr>
          <p:nvPr>
            <p:ph type="body" idx="1"/>
          </p:nvPr>
        </p:nvSpPr>
        <p:spPr>
          <a:noFill/>
        </p:spPr>
        <p:txBody>
          <a:bodyPr/>
          <a:lstStyle/>
          <a:p>
            <a:r>
              <a:rPr lang="zh-CN" altLang="en-US"/>
              <a:t>。在牛的一个发情周期中</a:t>
            </a:r>
            <a:r>
              <a:rPr lang="en-US" altLang="zh-CN"/>
              <a:t>, </a:t>
            </a:r>
            <a:r>
              <a:rPr lang="zh-CN" altLang="en-US"/>
              <a:t>有 </a:t>
            </a:r>
            <a:r>
              <a:rPr lang="en-US" altLang="zh-CN"/>
              <a:t>2 </a:t>
            </a:r>
            <a:r>
              <a:rPr lang="zh-CN" altLang="en-US"/>
              <a:t>或 </a:t>
            </a:r>
            <a:r>
              <a:rPr lang="en-US" altLang="zh-CN"/>
              <a:t>3 </a:t>
            </a:r>
            <a:r>
              <a:rPr lang="zh-CN" altLang="en-US"/>
              <a:t>个卵泡发育波。每一个波的特征是募集几个小 卵泡</a:t>
            </a:r>
            <a:r>
              <a:rPr lang="en-US" altLang="zh-CN"/>
              <a:t>, </a:t>
            </a:r>
            <a:r>
              <a:rPr lang="zh-CN" altLang="en-US"/>
              <a:t>最终选择一个优势化卵泡。</a:t>
            </a:r>
            <a:endParaRPr lang="en-US" altLang="zh-CN"/>
          </a:p>
          <a:p>
            <a:r>
              <a:rPr lang="zh-CN" altLang="en-US"/>
              <a:t>第一卵泡波的优势 卵泡从出现</a:t>
            </a:r>
            <a:r>
              <a:rPr lang="en-US" altLang="zh-CN"/>
              <a:t>(</a:t>
            </a:r>
            <a:r>
              <a:rPr lang="zh-CN" altLang="en-US"/>
              <a:t>可以用超声检测到</a:t>
            </a:r>
            <a:r>
              <a:rPr lang="en-US" altLang="zh-CN"/>
              <a:t>) </a:t>
            </a:r>
            <a:r>
              <a:rPr lang="zh-CN" altLang="en-US"/>
              <a:t>至第 </a:t>
            </a:r>
            <a:r>
              <a:rPr lang="en-US" altLang="zh-CN"/>
              <a:t>4 </a:t>
            </a:r>
            <a:r>
              <a:rPr lang="zh-CN" altLang="en-US"/>
              <a:t>天生长较 慢</a:t>
            </a:r>
            <a:r>
              <a:rPr lang="en-US" altLang="zh-CN"/>
              <a:t>, </a:t>
            </a:r>
            <a:r>
              <a:rPr lang="zh-CN" altLang="en-US"/>
              <a:t>在 </a:t>
            </a:r>
            <a:r>
              <a:rPr lang="en-US" altLang="zh-CN"/>
              <a:t>4</a:t>
            </a:r>
            <a:r>
              <a:rPr lang="zh-CN" altLang="en-US"/>
              <a:t>～ </a:t>
            </a:r>
            <a:r>
              <a:rPr lang="en-US" altLang="zh-CN"/>
              <a:t>6 d </a:t>
            </a:r>
            <a:r>
              <a:rPr lang="zh-CN" altLang="en-US"/>
              <a:t>呈线性增长</a:t>
            </a:r>
            <a:r>
              <a:rPr lang="en-US" altLang="zh-CN"/>
              <a:t>, </a:t>
            </a:r>
            <a:r>
              <a:rPr lang="zh-CN" altLang="en-US"/>
              <a:t>然后发生闭锁</a:t>
            </a:r>
            <a:r>
              <a:rPr lang="en-US" altLang="zh-CN"/>
              <a:t>[6]</a:t>
            </a:r>
            <a:r>
              <a:rPr lang="zh-CN" altLang="en-US"/>
              <a:t>。</a:t>
            </a:r>
            <a:endParaRPr lang="en-US" altLang="zh-CN"/>
          </a:p>
          <a:p>
            <a:r>
              <a:rPr lang="zh-CN" altLang="en-US"/>
              <a:t>优势卵 泡抑制同一波中其他卵泡的生长发育</a:t>
            </a:r>
            <a:r>
              <a:rPr lang="en-US" altLang="zh-CN"/>
              <a:t>, </a:t>
            </a:r>
            <a:r>
              <a:rPr lang="zh-CN" altLang="en-US"/>
              <a:t>并延迟下一 个波的开始。</a:t>
            </a:r>
            <a:endParaRPr lang="zh-CN" altLang="en-US"/>
          </a:p>
        </p:txBody>
      </p:sp>
      <p:sp>
        <p:nvSpPr>
          <p:cNvPr id="118788"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0A43DC40-4351-402C-A45F-408065AF60E2}" type="slidenum">
              <a:rPr lang="en-US" altLang="zh-CN"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pPr fontAlgn="auto"/>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p>
            <a:pPr fontAlgn="auto"/>
            <a:fld id="{03800394-109B-444A-88AE-4CEFFED04FFA}"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44711B37-4316-4BB0-B8CE-E2E085AA0776}" type="slidenum">
              <a:rPr lang="zh-CN" altLang="en-US" strike="noStrike" noProof="1" smtClean="0">
                <a:latin typeface="+mn-lt"/>
                <a:ea typeface="+mn-ea"/>
                <a:cs typeface="+mn-cs"/>
              </a:rPr>
            </a:fld>
            <a:endParaRPr lang="zh-CN" altLang="en-US" strike="noStrike" noProof="1"/>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4" name="日期占位符 3"/>
          <p:cNvSpPr>
            <a:spLocks noGrp="1"/>
          </p:cNvSpPr>
          <p:nvPr>
            <p:ph type="dt" sz="half" idx="10"/>
          </p:nvPr>
        </p:nvSpPr>
        <p:spPr/>
        <p:txBody>
          <a:bodyPr/>
          <a:p>
            <a:pPr fontAlgn="auto"/>
            <a:fld id="{03800394-109B-444A-88AE-4CEFFED04FFA}"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44711B37-4316-4BB0-B8CE-E2E085AA0776}" type="slidenum">
              <a:rPr lang="zh-CN" altLang="en-US" strike="noStrike" noProof="1" smtClean="0">
                <a:latin typeface="+mn-lt"/>
                <a:ea typeface="+mn-ea"/>
                <a:cs typeface="+mn-cs"/>
              </a:rPr>
            </a:fld>
            <a:endParaRPr lang="zh-CN" altLang="en-US" strike="noStrike" noProof="1"/>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auto"/>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838200" y="365125"/>
            <a:ext cx="7734300" cy="5811838"/>
          </a:xfrm>
        </p:spPr>
        <p:txBody>
          <a:bodyPr vert="eaVert"/>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4" name="日期占位符 3"/>
          <p:cNvSpPr>
            <a:spLocks noGrp="1"/>
          </p:cNvSpPr>
          <p:nvPr>
            <p:ph type="dt" sz="half" idx="10"/>
          </p:nvPr>
        </p:nvSpPr>
        <p:spPr/>
        <p:txBody>
          <a:bodyPr/>
          <a:p>
            <a:pPr fontAlgn="auto"/>
            <a:fld id="{03800394-109B-444A-88AE-4CEFFED04FFA}"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44711B37-4316-4BB0-B8CE-E2E085AA0776}" type="slidenum">
              <a:rPr lang="zh-CN" altLang="en-US" strike="noStrike" noProof="1" smtClean="0">
                <a:latin typeface="+mn-lt"/>
                <a:ea typeface="+mn-ea"/>
                <a:cs typeface="+mn-cs"/>
              </a:rPr>
            </a:fld>
            <a:endParaRPr lang="zh-CN" altLang="en-US" strike="noStrike" noProof="1"/>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D8BD707-D9CF-40AE-B4C6-C98DA3205C09}" type="datetimeFigureOut">
              <a:rPr lang="en-US"/>
            </a:fld>
            <a:endParaRPr lang="en-US"/>
          </a:p>
        </p:txBody>
      </p:sp>
      <p:sp>
        <p:nvSpPr>
          <p:cNvPr id="4" name="页脚占位符 3"/>
          <p:cNvSpPr>
            <a:spLocks noGrp="1"/>
          </p:cNvSpPr>
          <p:nvPr>
            <p:ph type="ftr" sz="quarter" idx="11"/>
          </p:nvPr>
        </p:nvSpPr>
        <p:spPr/>
        <p:txBody>
          <a:bodyPr/>
          <a:lstStyle/>
          <a:p/>
        </p:txBody>
      </p:sp>
      <p:sp>
        <p:nvSpPr>
          <p:cNvPr id="5" name="灯片编号占位符 4"/>
          <p:cNvSpPr>
            <a:spLocks noGrp="1"/>
          </p:cNvSpPr>
          <p:nvPr>
            <p:ph type="sldNum" sz="quarter" idx="12"/>
          </p:nvPr>
        </p:nvSpPr>
        <p:spPr/>
        <p:txBody>
          <a:bodyPr/>
          <a:lstStyle/>
          <a:p>
            <a:fld id="{B6F15528-21DE-4FAA-801E-634DDDAF4B2B}" type="slidenum">
              <a:rPr/>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D8BD707-D9CF-40AE-B4C6-C98DA3205C09}" type="datetimeFigureOut">
              <a:rPr lang="en-US"/>
            </a:fld>
            <a:endParaRPr lang="en-US"/>
          </a:p>
        </p:txBody>
      </p:sp>
      <p:sp>
        <p:nvSpPr>
          <p:cNvPr id="4" name="页脚占位符 3"/>
          <p:cNvSpPr>
            <a:spLocks noGrp="1"/>
          </p:cNvSpPr>
          <p:nvPr>
            <p:ph type="ftr" sz="quarter" idx="11"/>
          </p:nvPr>
        </p:nvSpPr>
        <p:spPr/>
        <p:txBody>
          <a:bodyPr/>
          <a:lstStyle/>
          <a:p/>
        </p:txBody>
      </p:sp>
      <p:sp>
        <p:nvSpPr>
          <p:cNvPr id="5" name="灯片编号占位符 4"/>
          <p:cNvSpPr>
            <a:spLocks noGrp="1"/>
          </p:cNvSpPr>
          <p:nvPr>
            <p:ph type="sldNum" sz="quarter" idx="12"/>
          </p:nvPr>
        </p:nvSpPr>
        <p:spPr/>
        <p:txBody>
          <a:bodyPr/>
          <a:lstStyle/>
          <a:p>
            <a:fld id="{B6F15528-21DE-4FAA-801E-634DDDAF4B2B}" type="slidenum">
              <a:rPr/>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D8BD707-D9CF-40AE-B4C6-C98DA3205C09}" type="datetimeFigureOut">
              <a:rPr lang="en-US"/>
            </a:fld>
            <a:endParaRPr lang="en-US"/>
          </a:p>
        </p:txBody>
      </p:sp>
      <p:sp>
        <p:nvSpPr>
          <p:cNvPr id="4" name="页脚占位符 3"/>
          <p:cNvSpPr>
            <a:spLocks noGrp="1"/>
          </p:cNvSpPr>
          <p:nvPr>
            <p:ph type="ftr" sz="quarter" idx="11"/>
          </p:nvPr>
        </p:nvSpPr>
        <p:spPr/>
        <p:txBody>
          <a:bodyPr/>
          <a:lstStyle/>
          <a:p/>
        </p:txBody>
      </p:sp>
      <p:sp>
        <p:nvSpPr>
          <p:cNvPr id="5" name="灯片编号占位符 4"/>
          <p:cNvSpPr>
            <a:spLocks noGrp="1"/>
          </p:cNvSpPr>
          <p:nvPr>
            <p:ph type="sldNum" sz="quarter" idx="12"/>
          </p:nvPr>
        </p:nvSpPr>
        <p:spPr/>
        <p:txBody>
          <a:bodyPr/>
          <a:lstStyle/>
          <a:p>
            <a:fld id="{B6F15528-21DE-4FAA-801E-634DDDAF4B2B}" type="slidenum">
              <a:rPr/>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4" name="日期占位符 3"/>
          <p:cNvSpPr>
            <a:spLocks noGrp="1"/>
          </p:cNvSpPr>
          <p:nvPr>
            <p:ph type="dt" sz="half" idx="10"/>
          </p:nvPr>
        </p:nvSpPr>
        <p:spPr/>
        <p:txBody>
          <a:bodyPr/>
          <a:p>
            <a:fld id="{1D8BD707-D9CF-40AE-B4C6-C98DA3205C09}" type="datetimeFigureOut">
              <a:rPr lang="en-US"/>
            </a:fld>
            <a:endParaRPr lang="en-US"/>
          </a:p>
        </p:txBody>
      </p:sp>
      <p:sp>
        <p:nvSpPr>
          <p:cNvPr id="5" name="页脚占位符 4"/>
          <p:cNvSpPr>
            <a:spLocks noGrp="1"/>
          </p:cNvSpPr>
          <p:nvPr>
            <p:ph type="ftr" sz="quarter" idx="11"/>
          </p:nvPr>
        </p:nvSpPr>
        <p:spPr/>
        <p:txBody>
          <a:bodyPr/>
          <a:p/>
        </p:txBody>
      </p:sp>
      <p:sp>
        <p:nvSpPr>
          <p:cNvPr id="6" name="灯片编号占位符 5"/>
          <p:cNvSpPr>
            <a:spLocks noGrp="1"/>
          </p:cNvSpPr>
          <p:nvPr>
            <p:ph type="sldNum" sz="quarter" idx="12"/>
          </p:nvPr>
        </p:nvSpPr>
        <p:spPr/>
        <p:txBody>
          <a:bodyPr/>
          <a:p>
            <a:fld id="{B6F15528-21DE-4FAA-801E-634DDDAF4B2B}" type="slidenum">
              <a:rPr/>
            </a:fld>
            <a:endParaRPr/>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pPr fontAlgn="auto"/>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fontAlgn="auto"/>
            <a:fld id="{03800394-109B-444A-88AE-4CEFFED04FFA}"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44711B37-4316-4BB0-B8CE-E2E085AA0776}" type="slidenum">
              <a:rPr lang="zh-CN" altLang="en-US" strike="noStrike" noProof="1" smtClean="0">
                <a:latin typeface="+mn-lt"/>
                <a:ea typeface="+mn-ea"/>
                <a:cs typeface="+mn-cs"/>
              </a:rPr>
            </a:fld>
            <a:endParaRPr lang="zh-CN" altLang="en-US" strike="noStrike" noProof="1"/>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5" name="日期占位符 4"/>
          <p:cNvSpPr>
            <a:spLocks noGrp="1"/>
          </p:cNvSpPr>
          <p:nvPr>
            <p:ph type="dt" sz="half" idx="10"/>
          </p:nvPr>
        </p:nvSpPr>
        <p:spPr/>
        <p:txBody>
          <a:bodyPr/>
          <a:p>
            <a:pPr fontAlgn="auto"/>
            <a:fld id="{03800394-109B-444A-88AE-4CEFFED04FFA}"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p>
            <a:pPr fontAlgn="auto"/>
            <a:endParaRPr lang="zh-CN" altLang="en-US" strike="noStrike" noProof="1"/>
          </a:p>
        </p:txBody>
      </p:sp>
      <p:sp>
        <p:nvSpPr>
          <p:cNvPr id="7" name="灯片编号占位符 6"/>
          <p:cNvSpPr>
            <a:spLocks noGrp="1"/>
          </p:cNvSpPr>
          <p:nvPr>
            <p:ph type="sldNum" sz="quarter" idx="12"/>
          </p:nvPr>
        </p:nvSpPr>
        <p:spPr/>
        <p:txBody>
          <a:bodyPr/>
          <a:p>
            <a:pPr fontAlgn="auto"/>
            <a:fld id="{44711B37-4316-4BB0-B8CE-E2E085AA0776}" type="slidenum">
              <a:rPr lang="zh-CN" altLang="en-US" strike="noStrike" noProof="1" smtClean="0">
                <a:latin typeface="+mn-lt"/>
                <a:ea typeface="+mn-ea"/>
                <a:cs typeface="+mn-cs"/>
              </a:rPr>
            </a:fld>
            <a:endParaRPr lang="zh-CN" altLang="en-US" strike="noStrike" noProof="1"/>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auto"/>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7" name="日期占位符 6"/>
          <p:cNvSpPr>
            <a:spLocks noGrp="1"/>
          </p:cNvSpPr>
          <p:nvPr>
            <p:ph type="dt" sz="half" idx="10"/>
          </p:nvPr>
        </p:nvSpPr>
        <p:spPr/>
        <p:txBody>
          <a:bodyPr/>
          <a:p>
            <a:pPr fontAlgn="auto"/>
            <a:fld id="{03800394-109B-444A-88AE-4CEFFED04FFA}" type="datetimeFigureOut">
              <a:rPr lang="zh-CN" altLang="en-US" strike="noStrike" noProof="1" smtClean="0">
                <a:latin typeface="+mn-lt"/>
                <a:ea typeface="+mn-ea"/>
                <a:cs typeface="+mn-cs"/>
              </a:rPr>
            </a:fld>
            <a:endParaRPr lang="zh-CN" altLang="en-US" strike="noStrike" noProof="1"/>
          </a:p>
        </p:txBody>
      </p:sp>
      <p:sp>
        <p:nvSpPr>
          <p:cNvPr id="8" name="页脚占位符 7"/>
          <p:cNvSpPr>
            <a:spLocks noGrp="1"/>
          </p:cNvSpPr>
          <p:nvPr>
            <p:ph type="ftr" sz="quarter" idx="11"/>
          </p:nvPr>
        </p:nvSpPr>
        <p:spPr/>
        <p:txBody>
          <a:bodyPr/>
          <a:p>
            <a:pPr fontAlgn="auto"/>
            <a:endParaRPr lang="zh-CN" altLang="en-US" strike="noStrike" noProof="1"/>
          </a:p>
        </p:txBody>
      </p:sp>
      <p:sp>
        <p:nvSpPr>
          <p:cNvPr id="9" name="灯片编号占位符 8"/>
          <p:cNvSpPr>
            <a:spLocks noGrp="1"/>
          </p:cNvSpPr>
          <p:nvPr>
            <p:ph type="sldNum" sz="quarter" idx="12"/>
          </p:nvPr>
        </p:nvSpPr>
        <p:spPr/>
        <p:txBody>
          <a:bodyPr/>
          <a:p>
            <a:pPr fontAlgn="auto"/>
            <a:fld id="{44711B37-4316-4BB0-B8CE-E2E085AA0776}" type="slidenum">
              <a:rPr lang="zh-CN" altLang="en-US" strike="noStrike" noProof="1" smtClean="0">
                <a:latin typeface="+mn-lt"/>
                <a:ea typeface="+mn-ea"/>
                <a:cs typeface="+mn-cs"/>
              </a:rPr>
            </a:fld>
            <a:endParaRPr lang="zh-CN" altLang="en-US" strike="noStrike" noProof="1"/>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fontAlgn="auto"/>
            <a:fld id="{03800394-109B-444A-88AE-4CEFFED04FFA}"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p>
            <a:pPr fontAlgn="auto"/>
            <a:endParaRPr lang="zh-CN" altLang="en-US" strike="noStrike" noProof="1"/>
          </a:p>
        </p:txBody>
      </p:sp>
      <p:sp>
        <p:nvSpPr>
          <p:cNvPr id="5" name="灯片编号占位符 4"/>
          <p:cNvSpPr>
            <a:spLocks noGrp="1"/>
          </p:cNvSpPr>
          <p:nvPr>
            <p:ph type="sldNum" sz="quarter" idx="12"/>
          </p:nvPr>
        </p:nvSpPr>
        <p:spPr/>
        <p:txBody>
          <a:bodyPr/>
          <a:p>
            <a:pPr fontAlgn="auto"/>
            <a:fld id="{44711B37-4316-4BB0-B8CE-E2E085AA0776}" type="slidenum">
              <a:rPr lang="zh-CN" altLang="en-US" strike="noStrike" noProof="1" smtClean="0">
                <a:latin typeface="+mn-lt"/>
                <a:ea typeface="+mn-ea"/>
                <a:cs typeface="+mn-cs"/>
              </a:rPr>
            </a:fld>
            <a:endParaRPr lang="zh-CN" altLang="en-US" strike="noStrike" noProof="1"/>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a:defRPr/>
            </a:pPr>
            <a:r>
              <a:rPr lang="en-US" altLang="zh-CN"/>
              <a:t>2019/5/08</a:t>
            </a:r>
            <a:endParaRPr lang="en-US" altLang="zh-CN"/>
          </a:p>
        </p:txBody>
      </p:sp>
      <p:sp>
        <p:nvSpPr>
          <p:cNvPr id="3" name="页脚占位符 2"/>
          <p:cNvSpPr>
            <a:spLocks noGrp="1"/>
          </p:cNvSpPr>
          <p:nvPr>
            <p:ph type="ftr" sz="quarter" idx="11"/>
          </p:nvPr>
        </p:nvSpPr>
        <p:spPr/>
        <p:txBody>
          <a:bodyPr/>
          <a:p>
            <a:pPr>
              <a:defRPr/>
            </a:pPr>
            <a:endParaRPr lang="en-US" altLang="zh-CN"/>
          </a:p>
        </p:txBody>
      </p:sp>
      <p:sp>
        <p:nvSpPr>
          <p:cNvPr id="4" name="灯片编号占位符 3"/>
          <p:cNvSpPr>
            <a:spLocks noGrp="1"/>
          </p:cNvSpPr>
          <p:nvPr>
            <p:ph type="sldNum" sz="quarter" idx="12"/>
          </p:nvPr>
        </p:nvSpPr>
        <p:spPr/>
        <p:txBody>
          <a:bodyPr/>
          <a:p>
            <a:pPr>
              <a:defRPr/>
            </a:pPr>
            <a:fld id="{F926F474-8CB6-4C03-85BC-F7F5EA2FE7EE}" type="slidenum">
              <a:rPr lang="en-US" altLang="zh-CN"/>
            </a:fld>
            <a:endParaRPr lang="en-US" altLang="zh-CN"/>
          </a:p>
        </p:txBody>
      </p:sp>
    </p:spTree>
  </p:cSld>
  <p:clrMapOvr>
    <a:masterClrMapping/>
  </p:clrMapOvr>
  <p:transition spd="slow"/>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auto"/>
            <a:r>
              <a:rPr lang="zh-CN" altLang="en-US" strike="noStrike" noProof="1"/>
              <a:t>单击此处编辑母版文本样式</a:t>
            </a:r>
            <a:endParaRPr lang="zh-CN" altLang="en-US" strike="noStrike" noProof="1"/>
          </a:p>
          <a:p>
            <a:pPr lvl="1" fontAlgn="auto"/>
            <a:r>
              <a:rPr lang="zh-CN" altLang="en-US" strike="noStrike" noProof="1"/>
              <a:t>二级</a:t>
            </a:r>
            <a:endParaRPr lang="zh-CN" altLang="en-US" strike="noStrike" noProof="1"/>
          </a:p>
          <a:p>
            <a:pPr lvl="2" fontAlgn="auto"/>
            <a:r>
              <a:rPr lang="zh-CN" altLang="en-US" strike="noStrike" noProof="1"/>
              <a:t>三级</a:t>
            </a:r>
            <a:endParaRPr lang="zh-CN" altLang="en-US" strike="noStrike" noProof="1"/>
          </a:p>
          <a:p>
            <a:pPr lvl="3" fontAlgn="auto"/>
            <a:r>
              <a:rPr lang="zh-CN" altLang="en-US" strike="noStrike" noProof="1"/>
              <a:t>四级</a:t>
            </a:r>
            <a:endParaRPr lang="zh-CN" altLang="en-US" strike="noStrike" noProof="1"/>
          </a:p>
          <a:p>
            <a:pPr lvl="4" fontAlgn="auto"/>
            <a:r>
              <a:rPr lang="zh-CN" altLang="en-US" strike="noStrike" noProof="1"/>
              <a:t>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auto"/>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fontAlgn="auto"/>
            <a:fld id="{03800394-109B-444A-88AE-4CEFFED04FFA}"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p>
            <a:pPr fontAlgn="auto"/>
            <a:endParaRPr lang="zh-CN" altLang="en-US" strike="noStrike" noProof="1"/>
          </a:p>
        </p:txBody>
      </p:sp>
      <p:sp>
        <p:nvSpPr>
          <p:cNvPr id="7" name="灯片编号占位符 6"/>
          <p:cNvSpPr>
            <a:spLocks noGrp="1"/>
          </p:cNvSpPr>
          <p:nvPr>
            <p:ph type="sldNum" sz="quarter" idx="12"/>
          </p:nvPr>
        </p:nvSpPr>
        <p:spPr/>
        <p:txBody>
          <a:bodyPr/>
          <a:p>
            <a:pPr fontAlgn="auto"/>
            <a:fld id="{44711B37-4316-4BB0-B8CE-E2E085AA0776}" type="slidenum">
              <a:rPr lang="zh-CN" altLang="en-US" strike="noStrike" noProof="1" smtClean="0">
                <a:latin typeface="+mn-lt"/>
                <a:ea typeface="+mn-ea"/>
                <a:cs typeface="+mn-cs"/>
              </a:rPr>
            </a:fld>
            <a:endParaRPr lang="zh-CN" altLang="en-US" strike="noStrike" noProof="1"/>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auto"/>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fontAlgn="auto"/>
            <a:r>
              <a:rPr lang="zh-CN" altLang="en-US" strike="noStrike" noProof="1"/>
              <a:t>单击图标添加图片</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auto"/>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fontAlgn="auto"/>
            <a:fld id="{03800394-109B-444A-88AE-4CEFFED04FFA}"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p>
            <a:pPr fontAlgn="auto"/>
            <a:endParaRPr lang="zh-CN" altLang="en-US" strike="noStrike" noProof="1"/>
          </a:p>
        </p:txBody>
      </p:sp>
      <p:sp>
        <p:nvSpPr>
          <p:cNvPr id="7" name="灯片编号占位符 6"/>
          <p:cNvSpPr>
            <a:spLocks noGrp="1"/>
          </p:cNvSpPr>
          <p:nvPr>
            <p:ph type="sldNum" sz="quarter" idx="12"/>
          </p:nvPr>
        </p:nvSpPr>
        <p:spPr/>
        <p:txBody>
          <a:bodyPr/>
          <a:p>
            <a:pPr fontAlgn="auto"/>
            <a:fld id="{44711B37-4316-4BB0-B8CE-E2E085AA0776}" type="slidenum">
              <a:rPr lang="zh-CN" altLang="en-US" strike="noStrike" noProof="1" smtClean="0">
                <a:latin typeface="+mn-lt"/>
                <a:ea typeface="+mn-ea"/>
                <a:cs typeface="+mn-cs"/>
              </a:rPr>
            </a:fld>
            <a:endParaRPr lang="zh-CN" altLang="en-US" strike="noStrike" noProof="1"/>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1.jpe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t="-13000" b="-13000"/>
          </a:stretch>
        </a:blip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vert="horz" lIns="91440" tIns="45720" rIns="91440" bIns="45720" anchor="ctr"/>
          <a:p>
            <a:pPr lvl="0"/>
            <a:r>
              <a:rPr lang="zh-CN" altLang="en-US"/>
              <a:t>单击此处编辑母版标题样式</a:t>
            </a:r>
            <a:endParaRPr lang="zh-CN" altLang="en-US"/>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vert="horz" lIns="91440" tIns="45720" rIns="91440" bIns="45720" anchor="t"/>
          <a:p>
            <a:pPr lvl="0"/>
            <a:r>
              <a:rPr lang="zh-CN" altLang="en-US"/>
              <a:t>单击此处编辑母版文本样式</a:t>
            </a:r>
            <a:endParaRPr lang="zh-CN" altLang="en-US"/>
          </a:p>
          <a:p>
            <a:pPr lvl="1" indent="-228600"/>
            <a:r>
              <a:rPr lang="zh-CN" altLang="en-US"/>
              <a:t>二级</a:t>
            </a:r>
            <a:endParaRPr lang="zh-CN" altLang="en-US"/>
          </a:p>
          <a:p>
            <a:pPr lvl="2" indent="-228600"/>
            <a:r>
              <a:rPr lang="zh-CN" altLang="en-US"/>
              <a:t>三级</a:t>
            </a:r>
            <a:endParaRPr lang="zh-CN" altLang="en-US"/>
          </a:p>
          <a:p>
            <a:pPr lvl="3" indent="-228600"/>
            <a:r>
              <a:rPr lang="zh-CN" altLang="en-US"/>
              <a:t>四级</a:t>
            </a:r>
            <a:endParaRPr lang="zh-CN" altLang="en-US"/>
          </a:p>
          <a:p>
            <a:pPr lvl="4" indent="-228600"/>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a:fld>
            <a:endParaRPr 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22.jpeg"/><Relationship Id="rId1" Type="http://schemas.openxmlformats.org/officeDocument/2006/relationships/tags" Target="../tags/tag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6.jpeg"/><Relationship Id="rId1" Type="http://schemas.openxmlformats.org/officeDocument/2006/relationships/image" Target="../media/image25.jpe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9.jpeg"/><Relationship Id="rId1"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31.jpeg"/><Relationship Id="rId1" Type="http://schemas.openxmlformats.org/officeDocument/2006/relationships/image" Target="../media/image30.jpeg"/></Relationships>
</file>

<file path=ppt/slides/_rels/slide3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jpeg"/><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4.png"/></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38.jpeg"/><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image" Target="../media/image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7" Type="http://schemas.openxmlformats.org/officeDocument/2006/relationships/slideLayout" Target="../slideLayouts/slideLayout14.xml"/><Relationship Id="rId6" Type="http://schemas.openxmlformats.org/officeDocument/2006/relationships/image" Target="../media/image44.jpeg"/><Relationship Id="rId5" Type="http://schemas.openxmlformats.org/officeDocument/2006/relationships/image" Target="../media/image43.png"/><Relationship Id="rId4" Type="http://schemas.openxmlformats.org/officeDocument/2006/relationships/image" Target="../media/image42.jpeg"/><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image" Target="../media/image39.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686555" y="999744"/>
            <a:ext cx="6547104" cy="1226819"/>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xfrm>
            <a:off x="838200" y="794861"/>
            <a:ext cx="10515600" cy="935990"/>
          </a:xfrm>
          <a:prstGeom prst="rect">
            <a:avLst/>
          </a:prstGeom>
        </p:spPr>
        <p:txBody>
          <a:bodyPr vert="horz" wrap="square" lIns="0" tIns="12700" rIns="0" bIns="0" rtlCol="0">
            <a:spAutoFit/>
          </a:bodyPr>
          <a:lstStyle/>
          <a:p>
            <a:pPr marL="12700" algn="ctr">
              <a:lnSpc>
                <a:spcPct val="100000"/>
              </a:lnSpc>
              <a:spcBef>
                <a:spcPts val="100"/>
              </a:spcBef>
              <a:tabLst>
                <a:tab pos="1170305" algn="l"/>
                <a:tab pos="2330450" algn="l"/>
                <a:tab pos="3488690" algn="l"/>
              </a:tabLst>
            </a:pPr>
            <a:r>
              <a:rPr sz="6000" b="1" dirty="0">
                <a:latin typeface="微软雅黑" panose="020B0503020204020204" charset="-122"/>
                <a:cs typeface="微软雅黑" panose="020B0503020204020204" charset="-122"/>
              </a:rPr>
              <a:t>发	情	控	制</a:t>
            </a:r>
            <a:endParaRPr sz="6000" b="1" dirty="0">
              <a:latin typeface="微软雅黑" panose="020B0503020204020204" charset="-122"/>
              <a:cs typeface="微软雅黑" panose="020B0503020204020204" charset="-122"/>
            </a:endParaRPr>
          </a:p>
        </p:txBody>
      </p:sp>
      <p:sp>
        <p:nvSpPr>
          <p:cNvPr id="6" name="object 6"/>
          <p:cNvSpPr/>
          <p:nvPr/>
        </p:nvSpPr>
        <p:spPr>
          <a:xfrm>
            <a:off x="0" y="2638170"/>
            <a:ext cx="12192000" cy="0"/>
          </a:xfrm>
          <a:custGeom>
            <a:avLst/>
            <a:gdLst/>
            <a:ahLst/>
            <a:cxnLst/>
            <a:rect l="l" t="t" r="r" b="b"/>
            <a:pathLst>
              <a:path w="12192000">
                <a:moveTo>
                  <a:pt x="0" y="0"/>
                </a:moveTo>
                <a:lnTo>
                  <a:pt x="12192000" y="0"/>
                </a:lnTo>
              </a:path>
            </a:pathLst>
          </a:custGeom>
          <a:ln w="45720">
            <a:solidFill>
              <a:srgbClr val="408057"/>
            </a:solidFill>
          </a:ln>
        </p:spPr>
        <p:txBody>
          <a:bodyPr wrap="square" lIns="0" tIns="0" rIns="0" bIns="0" rtlCol="0"/>
          <a:lstStyle/>
          <a:p/>
        </p:txBody>
      </p:sp>
      <p:sp>
        <p:nvSpPr>
          <p:cNvPr id="7" name="object 7"/>
          <p:cNvSpPr/>
          <p:nvPr/>
        </p:nvSpPr>
        <p:spPr>
          <a:xfrm>
            <a:off x="0" y="2615310"/>
            <a:ext cx="12192000" cy="45720"/>
          </a:xfrm>
          <a:custGeom>
            <a:avLst/>
            <a:gdLst/>
            <a:ahLst/>
            <a:cxnLst/>
            <a:rect l="l" t="t" r="r" b="b"/>
            <a:pathLst>
              <a:path w="12192000" h="45719">
                <a:moveTo>
                  <a:pt x="0" y="45720"/>
                </a:moveTo>
                <a:lnTo>
                  <a:pt x="12192000" y="45720"/>
                </a:lnTo>
                <a:lnTo>
                  <a:pt x="12192000" y="0"/>
                </a:lnTo>
                <a:lnTo>
                  <a:pt x="0" y="0"/>
                </a:lnTo>
                <a:lnTo>
                  <a:pt x="0" y="45720"/>
                </a:lnTo>
                <a:close/>
              </a:path>
            </a:pathLst>
          </a:custGeom>
          <a:ln w="12700">
            <a:solidFill>
              <a:srgbClr val="408057"/>
            </a:solidFill>
          </a:ln>
        </p:spPr>
        <p:txBody>
          <a:bodyPr wrap="square" lIns="0" tIns="0" rIns="0" bIns="0" rtlCol="0"/>
          <a:lstStyle/>
          <a:p/>
        </p:txBody>
      </p:sp>
      <p:sp>
        <p:nvSpPr>
          <p:cNvPr id="8" name="object 8"/>
          <p:cNvSpPr/>
          <p:nvPr/>
        </p:nvSpPr>
        <p:spPr>
          <a:xfrm>
            <a:off x="0" y="622808"/>
            <a:ext cx="12192000" cy="0"/>
          </a:xfrm>
          <a:custGeom>
            <a:avLst/>
            <a:gdLst/>
            <a:ahLst/>
            <a:cxnLst/>
            <a:rect l="l" t="t" r="r" b="b"/>
            <a:pathLst>
              <a:path w="12192000">
                <a:moveTo>
                  <a:pt x="0" y="0"/>
                </a:moveTo>
                <a:lnTo>
                  <a:pt x="12192000" y="0"/>
                </a:lnTo>
              </a:path>
            </a:pathLst>
          </a:custGeom>
          <a:ln w="45720">
            <a:solidFill>
              <a:srgbClr val="408057"/>
            </a:solidFill>
          </a:ln>
        </p:spPr>
        <p:txBody>
          <a:bodyPr wrap="square" lIns="0" tIns="0" rIns="0" bIns="0" rtlCol="0"/>
          <a:lstStyle/>
          <a:p/>
        </p:txBody>
      </p:sp>
      <p:sp>
        <p:nvSpPr>
          <p:cNvPr id="9" name="object 9"/>
          <p:cNvSpPr/>
          <p:nvPr/>
        </p:nvSpPr>
        <p:spPr>
          <a:xfrm>
            <a:off x="0" y="599948"/>
            <a:ext cx="12192000" cy="45720"/>
          </a:xfrm>
          <a:custGeom>
            <a:avLst/>
            <a:gdLst/>
            <a:ahLst/>
            <a:cxnLst/>
            <a:rect l="l" t="t" r="r" b="b"/>
            <a:pathLst>
              <a:path w="12192000" h="45720">
                <a:moveTo>
                  <a:pt x="0" y="45720"/>
                </a:moveTo>
                <a:lnTo>
                  <a:pt x="12192000" y="45720"/>
                </a:lnTo>
                <a:lnTo>
                  <a:pt x="12192000" y="0"/>
                </a:lnTo>
                <a:lnTo>
                  <a:pt x="0" y="0"/>
                </a:lnTo>
                <a:lnTo>
                  <a:pt x="0" y="45720"/>
                </a:lnTo>
                <a:close/>
              </a:path>
            </a:pathLst>
          </a:custGeom>
          <a:ln w="12700">
            <a:solidFill>
              <a:srgbClr val="408057"/>
            </a:solidFill>
          </a:ln>
        </p:spPr>
        <p:txBody>
          <a:bodyPr wrap="square" lIns="0" tIns="0" rIns="0" bIns="0" rtlCol="0"/>
          <a:lstStyle/>
          <a:p/>
        </p:txBody>
      </p:sp>
      <p:sp>
        <p:nvSpPr>
          <p:cNvPr id="10" name="object 10"/>
          <p:cNvSpPr/>
          <p:nvPr/>
        </p:nvSpPr>
        <p:spPr>
          <a:xfrm>
            <a:off x="229336" y="2672235"/>
            <a:ext cx="11771274" cy="4185764"/>
          </a:xfrm>
          <a:prstGeom prst="rect">
            <a:avLst/>
          </a:prstGeom>
          <a:blipFill>
            <a:blip r:embed="rId2" cstate="print"/>
            <a:stretch>
              <a:fillRect/>
            </a:stretch>
          </a:blipFill>
        </p:spPr>
        <p:txBody>
          <a:bodyPr wrap="square" lIns="0" tIns="0" rIns="0" bIns="0" rtlCol="0"/>
          <a:lstStyle/>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p>
            <a:endParaRPr lang="zh-CN" altLang="en-US"/>
          </a:p>
        </p:txBody>
      </p:sp>
      <p:sp>
        <p:nvSpPr>
          <p:cNvPr id="6" name="内容占位符 5"/>
          <p:cNvSpPr>
            <a:spLocks noGrp="1"/>
          </p:cNvSpPr>
          <p:nvPr>
            <p:ph idx="1"/>
          </p:nvPr>
        </p:nvSpPr>
        <p:spPr/>
        <p:txBody>
          <a:bodyPr/>
          <a:p>
            <a:endParaRPr lang="zh-CN" altLang="en-US"/>
          </a:p>
        </p:txBody>
      </p:sp>
      <p:sp>
        <p:nvSpPr>
          <p:cNvPr id="3" name="日期占位符 1"/>
          <p:cNvSpPr>
            <a:spLocks noGrp="1"/>
          </p:cNvSpPr>
          <p:nvPr>
            <p:ph type="dt" sz="half" idx="10"/>
          </p:nvPr>
        </p:nvSpPr>
        <p:spPr/>
        <p:txBody>
          <a:bodyPr/>
          <a:lstStyle/>
          <a:p>
            <a:pPr>
              <a:defRPr/>
            </a:pPr>
            <a:r>
              <a:rPr lang="en-US" altLang="zh-CN"/>
              <a:t>2019/5/08</a:t>
            </a:r>
            <a:endParaRPr lang="en-US" altLang="zh-CN"/>
          </a:p>
        </p:txBody>
      </p:sp>
      <p:pic>
        <p:nvPicPr>
          <p:cNvPr id="53251" name="Picture 5" descr="z9t6"/>
          <p:cNvPicPr>
            <a:picLocks noChangeAspect="1" noChangeArrowheads="1"/>
          </p:cNvPicPr>
          <p:nvPr/>
        </p:nvPicPr>
        <p:blipFill>
          <a:blip r:embed="rId1">
            <a:extLst>
              <a:ext uri="{28A0092B-C50C-407E-A947-70E740481C1C}">
                <a14:useLocalDpi xmlns:a14="http://schemas.microsoft.com/office/drawing/2010/main" val="0"/>
              </a:ext>
            </a:extLst>
          </a:blip>
          <a:srcRect t="4324"/>
          <a:stretch>
            <a:fillRect/>
          </a:stretch>
        </p:blipFill>
        <p:spPr bwMode="auto">
          <a:xfrm>
            <a:off x="1953895" y="395923"/>
            <a:ext cx="8686800" cy="614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0" dirty="0"/>
              <a:t>一</a:t>
            </a:r>
            <a:r>
              <a:rPr dirty="0"/>
              <a:t>、</a:t>
            </a:r>
            <a:r>
              <a:rPr spc="-10" dirty="0"/>
              <a:t>同期</a:t>
            </a:r>
            <a:r>
              <a:rPr spc="-5" dirty="0"/>
              <a:t>发</a:t>
            </a:r>
            <a:r>
              <a:rPr spc="-10" dirty="0"/>
              <a:t>情</a:t>
            </a:r>
            <a:endParaRPr spc="-10" dirty="0"/>
          </a:p>
        </p:txBody>
      </p:sp>
      <p:sp>
        <p:nvSpPr>
          <p:cNvPr id="9" name="object 9"/>
          <p:cNvSpPr txBox="1"/>
          <p:nvPr/>
        </p:nvSpPr>
        <p:spPr>
          <a:xfrm>
            <a:off x="774293" y="1363471"/>
            <a:ext cx="10300970" cy="1562735"/>
          </a:xfrm>
          <a:prstGeom prst="rect">
            <a:avLst/>
          </a:prstGeom>
        </p:spPr>
        <p:txBody>
          <a:bodyPr vert="horz" wrap="square" lIns="0" tIns="12700" rIns="0" bIns="0" rtlCol="0">
            <a:spAutoFit/>
          </a:bodyPr>
          <a:lstStyle/>
          <a:p>
            <a:pPr marL="12700">
              <a:lnSpc>
                <a:spcPct val="100000"/>
              </a:lnSpc>
              <a:spcBef>
                <a:spcPts val="100"/>
              </a:spcBef>
            </a:pPr>
            <a:r>
              <a:rPr sz="2400" b="1" spc="5" dirty="0">
                <a:solidFill>
                  <a:srgbClr val="C00000"/>
                </a:solidFill>
                <a:latin typeface="微软雅黑" panose="020B0503020204020204" charset="-122"/>
                <a:cs typeface="微软雅黑" panose="020B0503020204020204" charset="-122"/>
              </a:rPr>
              <a:t>3</a:t>
            </a:r>
            <a:r>
              <a:rPr sz="2400" b="1" dirty="0">
                <a:solidFill>
                  <a:srgbClr val="C00000"/>
                </a:solidFill>
                <a:latin typeface="微软雅黑" panose="020B0503020204020204" charset="-122"/>
                <a:cs typeface="微软雅黑" panose="020B0503020204020204" charset="-122"/>
              </a:rPr>
              <a:t>、缩短黄体期</a:t>
            </a:r>
            <a:endParaRPr sz="2400">
              <a:latin typeface="微软雅黑" panose="020B0503020204020204" charset="-122"/>
              <a:cs typeface="微软雅黑" panose="020B0503020204020204" charset="-122"/>
            </a:endParaRPr>
          </a:p>
          <a:p>
            <a:pPr marL="300355" marR="5080" indent="533400">
              <a:lnSpc>
                <a:spcPct val="150000"/>
              </a:lnSpc>
              <a:spcBef>
                <a:spcPts val="570"/>
              </a:spcBef>
            </a:pPr>
            <a:r>
              <a:rPr sz="2400" b="1" spc="5" dirty="0">
                <a:latin typeface="Microsoft JhengHei UI" panose="020B0604030504040204" charset="-120"/>
                <a:cs typeface="Microsoft JhengHei UI" panose="020B0604030504040204" charset="-120"/>
              </a:rPr>
              <a:t>利用</a:t>
            </a:r>
            <a:r>
              <a:rPr sz="2400" b="1" spc="0" dirty="0">
                <a:solidFill>
                  <a:srgbClr val="FF0000"/>
                </a:solidFill>
                <a:latin typeface="Microsoft JhengHei UI" panose="020B0604030504040204" charset="-120"/>
                <a:cs typeface="Microsoft JhengHei UI" panose="020B0604030504040204" charset="-120"/>
              </a:rPr>
              <a:t>前</a:t>
            </a:r>
            <a:r>
              <a:rPr sz="2400" b="1" dirty="0">
                <a:solidFill>
                  <a:srgbClr val="FF0000"/>
                </a:solidFill>
                <a:latin typeface="Microsoft JhengHei UI" panose="020B0604030504040204" charset="-120"/>
                <a:cs typeface="Microsoft JhengHei UI" panose="020B0604030504040204" charset="-120"/>
              </a:rPr>
              <a:t>列腺素</a:t>
            </a:r>
            <a:r>
              <a:rPr sz="2400" b="1" dirty="0">
                <a:latin typeface="Microsoft JhengHei UI" panose="020B0604030504040204" charset="-120"/>
                <a:cs typeface="Microsoft JhengHei UI" panose="020B0604030504040204" charset="-120"/>
              </a:rPr>
              <a:t>，加速功能性黄体的消退，使卵巢提前摆脱体内孕激素的 </a:t>
            </a:r>
            <a:r>
              <a:rPr sz="2400" b="1" spc="0" dirty="0">
                <a:latin typeface="Microsoft JhengHei UI" panose="020B0604030504040204" charset="-120"/>
                <a:cs typeface="Microsoft JhengHei UI" panose="020B0604030504040204" charset="-120"/>
              </a:rPr>
              <a:t>控制</a:t>
            </a:r>
            <a:r>
              <a:rPr sz="2400" b="1" dirty="0">
                <a:latin typeface="Microsoft JhengHei UI" panose="020B0604030504040204" charset="-120"/>
                <a:cs typeface="Microsoft JhengHei UI" panose="020B0604030504040204" charset="-120"/>
              </a:rPr>
              <a:t>，母畜群卵巢上的卵泡同时开始发育，以达到同期发情。</a:t>
            </a:r>
            <a:endParaRPr sz="2400">
              <a:latin typeface="Microsoft JhengHei UI" panose="020B0604030504040204" charset="-120"/>
              <a:cs typeface="Microsoft JhengHei UI" panose="020B0604030504040204" charset="-120"/>
            </a:endParaRPr>
          </a:p>
        </p:txBody>
      </p:sp>
      <p:sp>
        <p:nvSpPr>
          <p:cNvPr id="10" name="object 10"/>
          <p:cNvSpPr/>
          <p:nvPr/>
        </p:nvSpPr>
        <p:spPr>
          <a:xfrm>
            <a:off x="6168009" y="3308006"/>
            <a:ext cx="5038979" cy="2970910"/>
          </a:xfrm>
          <a:prstGeom prst="rect">
            <a:avLst/>
          </a:prstGeom>
          <a:blipFill>
            <a:blip r:embed="rId2" cstate="print"/>
            <a:stretch>
              <a:fillRect/>
            </a:stretch>
          </a:blipFill>
        </p:spPr>
        <p:txBody>
          <a:bodyPr wrap="square" lIns="0" tIns="0" rIns="0" bIns="0" rtlCol="0"/>
          <a:lstStyle/>
          <a:p/>
        </p:txBody>
      </p:sp>
      <p:sp>
        <p:nvSpPr>
          <p:cNvPr id="11" name="object 11"/>
          <p:cNvSpPr/>
          <p:nvPr/>
        </p:nvSpPr>
        <p:spPr>
          <a:xfrm>
            <a:off x="1271524" y="3284969"/>
            <a:ext cx="4715510" cy="2970911"/>
          </a:xfrm>
          <a:prstGeom prst="rect">
            <a:avLst/>
          </a:prstGeom>
          <a:blipFill>
            <a:blip r:embed="rId3" cstate="print"/>
            <a:stretch>
              <a:fillRect/>
            </a:stretch>
          </a:blipFill>
        </p:spPr>
        <p:txBody>
          <a:bodyPr wrap="square" lIns="0" tIns="0" rIns="0" bIns="0" rtlCol="0"/>
          <a:lstStyle/>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AutoShape 2"/>
          <p:cNvSpPr>
            <a:spLocks noGrp="1"/>
          </p:cNvSpPr>
          <p:nvPr>
            <p:ph type="title"/>
          </p:nvPr>
        </p:nvSpPr>
        <p:spPr/>
        <p:txBody>
          <a:bodyPr/>
          <a:lstStyle/>
          <a:p>
            <a:pPr eaLnBrk="1" hangingPunct="1"/>
            <a:r>
              <a:rPr lang="zh-CN" altLang="en-US"/>
              <a:t>同期发情的激素和使用方法</a:t>
            </a:r>
            <a:endParaRPr lang="zh-CN" altLang="en-US"/>
          </a:p>
        </p:txBody>
      </p:sp>
      <p:sp>
        <p:nvSpPr>
          <p:cNvPr id="61443" name="Rectangle 3"/>
          <p:cNvSpPr>
            <a:spLocks noGrp="1"/>
          </p:cNvSpPr>
          <p:nvPr>
            <p:ph idx="1"/>
          </p:nvPr>
        </p:nvSpPr>
        <p:spPr/>
        <p:txBody>
          <a:bodyPr/>
          <a:lstStyle/>
          <a:p>
            <a:pPr marL="571500" indent="-571500" eaLnBrk="1" hangingPunct="1">
              <a:spcBef>
                <a:spcPct val="0"/>
              </a:spcBef>
              <a:buFont typeface="+mj-lt"/>
              <a:buAutoNum type="arabicPeriod" startAt="3"/>
            </a:pPr>
            <a:r>
              <a:rPr lang="zh-CN" altLang="en-US" u="sng" dirty="0">
                <a:solidFill>
                  <a:schemeClr val="tx1"/>
                </a:solidFill>
              </a:rPr>
              <a:t>在应用孕激素、</a:t>
            </a:r>
            <a:r>
              <a:rPr lang="en-US" altLang="zh-CN" u="sng" dirty="0">
                <a:solidFill>
                  <a:schemeClr val="tx1"/>
                </a:solidFill>
              </a:rPr>
              <a:t>PG</a:t>
            </a:r>
            <a:r>
              <a:rPr lang="zh-CN" altLang="en-US" u="sng" dirty="0">
                <a:solidFill>
                  <a:schemeClr val="tx1"/>
                </a:solidFill>
              </a:rPr>
              <a:t>的基础上，配合使用的促性腺激素</a:t>
            </a:r>
            <a:r>
              <a:rPr lang="zh-CN" altLang="en-US" dirty="0">
                <a:solidFill>
                  <a:schemeClr val="tx1"/>
                </a:solidFill>
              </a:rPr>
              <a:t>，如</a:t>
            </a:r>
            <a:r>
              <a:rPr lang="en-US" altLang="zh-CN" dirty="0">
                <a:solidFill>
                  <a:schemeClr val="tx1"/>
                </a:solidFill>
              </a:rPr>
              <a:t>FSH</a:t>
            </a:r>
            <a:r>
              <a:rPr lang="zh-CN" altLang="en-US" dirty="0">
                <a:solidFill>
                  <a:schemeClr val="tx1"/>
                </a:solidFill>
              </a:rPr>
              <a:t>、</a:t>
            </a:r>
            <a:r>
              <a:rPr lang="en-US" altLang="zh-CN" dirty="0">
                <a:solidFill>
                  <a:schemeClr val="tx1"/>
                </a:solidFill>
              </a:rPr>
              <a:t>LH</a:t>
            </a:r>
            <a:r>
              <a:rPr lang="zh-CN" altLang="en-US" dirty="0">
                <a:solidFill>
                  <a:schemeClr val="tx1"/>
                </a:solidFill>
              </a:rPr>
              <a:t>、</a:t>
            </a:r>
            <a:r>
              <a:rPr lang="en-US" altLang="zh-CN" dirty="0">
                <a:solidFill>
                  <a:schemeClr val="tx1"/>
                </a:solidFill>
              </a:rPr>
              <a:t>PMSG</a:t>
            </a:r>
            <a:r>
              <a:rPr lang="zh-CN" altLang="en-US" dirty="0">
                <a:solidFill>
                  <a:schemeClr val="tx1"/>
                </a:solidFill>
              </a:rPr>
              <a:t>和</a:t>
            </a:r>
            <a:r>
              <a:rPr lang="en-US" altLang="zh-CN" dirty="0">
                <a:solidFill>
                  <a:schemeClr val="tx1"/>
                </a:solidFill>
              </a:rPr>
              <a:t>HCG</a:t>
            </a:r>
            <a:r>
              <a:rPr lang="zh-CN" altLang="en-US" dirty="0">
                <a:solidFill>
                  <a:schemeClr val="tx1"/>
                </a:solidFill>
              </a:rPr>
              <a:t>，以及具有促进内源促性腺激素释放作用的</a:t>
            </a:r>
            <a:r>
              <a:rPr lang="en-US" altLang="zh-CN" dirty="0">
                <a:solidFill>
                  <a:schemeClr val="tx1"/>
                </a:solidFill>
              </a:rPr>
              <a:t>GnRH</a:t>
            </a:r>
            <a:r>
              <a:rPr lang="zh-CN" altLang="en-US" dirty="0">
                <a:solidFill>
                  <a:schemeClr val="tx1"/>
                </a:solidFill>
              </a:rPr>
              <a:t>。</a:t>
            </a:r>
            <a:endParaRPr lang="en-US" altLang="zh-CN" dirty="0">
              <a:solidFill>
                <a:schemeClr val="tx1"/>
              </a:solidFill>
            </a:endParaRPr>
          </a:p>
          <a:p>
            <a:pPr lvl="1" eaLnBrk="1" hangingPunct="1">
              <a:spcBef>
                <a:spcPct val="0"/>
              </a:spcBef>
            </a:pPr>
            <a:r>
              <a:rPr lang="zh-CN" altLang="en-US" sz="2400" dirty="0">
                <a:solidFill>
                  <a:schemeClr val="tx1"/>
                </a:solidFill>
              </a:rPr>
              <a:t>使用这些激素是为了促进卵泡的生长、成熟和排卵，使发情排卵的同期化达到较高程度，得到较好的受胎率 。</a:t>
            </a:r>
            <a:endParaRPr lang="zh-CN" altLang="en-US" sz="2400" dirty="0">
              <a:solidFill>
                <a:schemeClr val="tx1"/>
              </a:solidFill>
            </a:endParaRPr>
          </a:p>
          <a:p>
            <a:pPr eaLnBrk="1" hangingPunct="1">
              <a:spcBef>
                <a:spcPct val="0"/>
              </a:spcBef>
            </a:pPr>
            <a:r>
              <a:rPr lang="zh-CN" altLang="en-US" sz="2800" dirty="0">
                <a:solidFill>
                  <a:schemeClr val="tx1"/>
                </a:solidFill>
              </a:rPr>
              <a:t>所用各种激素的用量，依家畜种类、体重大小、激素的性质和效价而不同。</a:t>
            </a:r>
            <a:endParaRPr lang="zh-CN" altLang="en-US" sz="2800" dirty="0">
              <a:solidFill>
                <a:schemeClr val="tx1"/>
              </a:solidFill>
            </a:endParaRPr>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AutoShape 2"/>
          <p:cNvSpPr>
            <a:spLocks noGrp="1"/>
          </p:cNvSpPr>
          <p:nvPr>
            <p:ph type="title"/>
          </p:nvPr>
        </p:nvSpPr>
        <p:spPr/>
        <p:txBody>
          <a:bodyPr/>
          <a:lstStyle/>
          <a:p>
            <a:pPr eaLnBrk="1" hangingPunct="1"/>
            <a:r>
              <a:rPr lang="zh-CN" altLang="en-US" sz="4000"/>
              <a:t>同期发情的操作方法</a:t>
            </a:r>
            <a:endParaRPr lang="zh-CN" altLang="en-US" sz="4000"/>
          </a:p>
        </p:txBody>
      </p:sp>
      <p:sp>
        <p:nvSpPr>
          <p:cNvPr id="62467" name="Rectangle 3"/>
          <p:cNvSpPr>
            <a:spLocks noGrp="1"/>
          </p:cNvSpPr>
          <p:nvPr>
            <p:ph idx="1"/>
          </p:nvPr>
        </p:nvSpPr>
        <p:spPr/>
        <p:txBody>
          <a:bodyPr wrap="square"/>
          <a:lstStyle/>
          <a:p>
            <a:pPr marL="0" indent="0" eaLnBrk="1" hangingPunct="1">
              <a:spcBef>
                <a:spcPct val="0"/>
              </a:spcBef>
              <a:buNone/>
            </a:pPr>
            <a:r>
              <a:rPr lang="zh-CN" altLang="en-US" sz="3200" dirty="0">
                <a:solidFill>
                  <a:schemeClr val="tx1"/>
                </a:solidFill>
              </a:rPr>
              <a:t>各种方法各有优缺点：</a:t>
            </a:r>
            <a:endParaRPr lang="zh-CN" altLang="en-US" sz="3200" dirty="0">
              <a:solidFill>
                <a:schemeClr val="tx1"/>
              </a:solidFill>
            </a:endParaRPr>
          </a:p>
          <a:p>
            <a:pPr marL="971550" lvl="1" indent="-514350" eaLnBrk="1" hangingPunct="1">
              <a:buFont typeface="+mj-ea"/>
              <a:buAutoNum type="circleNumDbPlain"/>
            </a:pPr>
            <a:r>
              <a:rPr lang="zh-CN" altLang="en-US" sz="3200" dirty="0">
                <a:solidFill>
                  <a:schemeClr val="tx1"/>
                </a:solidFill>
              </a:rPr>
              <a:t>埋植法</a:t>
            </a:r>
            <a:r>
              <a:rPr lang="en-US" altLang="zh-CN" sz="3200" dirty="0">
                <a:solidFill>
                  <a:schemeClr val="tx1"/>
                </a:solidFill>
              </a:rPr>
              <a:t>----</a:t>
            </a:r>
            <a:r>
              <a:rPr lang="zh-CN" altLang="en-US" sz="3200" dirty="0">
                <a:solidFill>
                  <a:schemeClr val="tx1"/>
                </a:solidFill>
              </a:rPr>
              <a:t>器械；</a:t>
            </a:r>
            <a:endParaRPr lang="zh-CN" altLang="en-US" sz="3200" dirty="0">
              <a:solidFill>
                <a:schemeClr val="tx1"/>
              </a:solidFill>
            </a:endParaRPr>
          </a:p>
          <a:p>
            <a:pPr marL="971550" lvl="1" indent="-514350" eaLnBrk="1" hangingPunct="1">
              <a:buFont typeface="+mj-ea"/>
              <a:buAutoNum type="circleNumDbPlain"/>
            </a:pPr>
            <a:r>
              <a:rPr lang="zh-CN" altLang="en-US" sz="3200" dirty="0">
                <a:solidFill>
                  <a:schemeClr val="tx1"/>
                </a:solidFill>
              </a:rPr>
              <a:t>口服法</a:t>
            </a:r>
            <a:r>
              <a:rPr lang="en-US" altLang="zh-CN" sz="3200" dirty="0">
                <a:solidFill>
                  <a:schemeClr val="tx1"/>
                </a:solidFill>
              </a:rPr>
              <a:t>----</a:t>
            </a:r>
            <a:r>
              <a:rPr lang="zh-CN" altLang="en-US" sz="3200" dirty="0">
                <a:solidFill>
                  <a:schemeClr val="tx1"/>
                </a:solidFill>
              </a:rPr>
              <a:t>不准确（孕酮不行）；</a:t>
            </a:r>
            <a:endParaRPr lang="zh-CN" altLang="en-US" sz="3200" dirty="0">
              <a:solidFill>
                <a:schemeClr val="tx1"/>
              </a:solidFill>
            </a:endParaRPr>
          </a:p>
          <a:p>
            <a:pPr marL="971550" lvl="1" indent="-514350" eaLnBrk="1" hangingPunct="1">
              <a:buFont typeface="+mj-ea"/>
              <a:buAutoNum type="circleNumDbPlain"/>
            </a:pPr>
            <a:r>
              <a:rPr lang="zh-CN" altLang="en-US" sz="3200" dirty="0">
                <a:solidFill>
                  <a:schemeClr val="tx1"/>
                </a:solidFill>
              </a:rPr>
              <a:t>阴道栓塞法</a:t>
            </a:r>
            <a:r>
              <a:rPr lang="en-US" altLang="zh-CN" sz="3200" dirty="0">
                <a:solidFill>
                  <a:schemeClr val="tx1"/>
                </a:solidFill>
              </a:rPr>
              <a:t>----</a:t>
            </a:r>
            <a:r>
              <a:rPr lang="zh-CN" altLang="en-US" sz="3200" dirty="0">
                <a:solidFill>
                  <a:schemeClr val="tx1"/>
                </a:solidFill>
              </a:rPr>
              <a:t>易脱落（初次受胎率低）；</a:t>
            </a:r>
            <a:endParaRPr lang="zh-CN" altLang="en-US" sz="3200" dirty="0">
              <a:solidFill>
                <a:schemeClr val="tx1"/>
              </a:solidFill>
            </a:endParaRPr>
          </a:p>
          <a:p>
            <a:pPr marL="971550" lvl="1" indent="-514350" eaLnBrk="1" hangingPunct="1">
              <a:buFont typeface="+mj-ea"/>
              <a:buAutoNum type="circleNumDbPlain"/>
            </a:pPr>
            <a:r>
              <a:rPr lang="zh-CN" altLang="en-US" sz="3200" dirty="0">
                <a:solidFill>
                  <a:schemeClr val="tx1"/>
                </a:solidFill>
              </a:rPr>
              <a:t>注射法</a:t>
            </a:r>
            <a:r>
              <a:rPr lang="en-US" altLang="zh-CN" sz="3200" dirty="0">
                <a:solidFill>
                  <a:schemeClr val="tx1"/>
                </a:solidFill>
              </a:rPr>
              <a:t>----</a:t>
            </a:r>
            <a:r>
              <a:rPr lang="zh-CN" altLang="en-US" sz="3200" dirty="0">
                <a:solidFill>
                  <a:schemeClr val="tx1"/>
                </a:solidFill>
              </a:rPr>
              <a:t>繁琐。  </a:t>
            </a:r>
            <a:endParaRPr lang="zh-CN" altLang="en-US" sz="3200" dirty="0">
              <a:solidFill>
                <a:schemeClr val="tx1"/>
              </a:solidFill>
            </a:endParaRPr>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AutoShape 2"/>
          <p:cNvSpPr>
            <a:spLocks noGrp="1"/>
          </p:cNvSpPr>
          <p:nvPr>
            <p:ph type="title"/>
          </p:nvPr>
        </p:nvSpPr>
        <p:spPr/>
        <p:txBody>
          <a:bodyPr/>
          <a:lstStyle/>
          <a:p>
            <a:pPr eaLnBrk="1" hangingPunct="1"/>
            <a:r>
              <a:rPr lang="zh-CN" altLang="en-US"/>
              <a:t>埋植法：</a:t>
            </a:r>
            <a:endParaRPr lang="zh-CN" altLang="en-US"/>
          </a:p>
        </p:txBody>
      </p:sp>
      <p:sp>
        <p:nvSpPr>
          <p:cNvPr id="63491" name="Rectangle 3"/>
          <p:cNvSpPr>
            <a:spLocks noGrp="1"/>
          </p:cNvSpPr>
          <p:nvPr>
            <p:ph idx="1"/>
          </p:nvPr>
        </p:nvSpPr>
        <p:spPr>
          <a:xfrm>
            <a:off x="622300" y="1825625"/>
            <a:ext cx="7084695" cy="4351655"/>
          </a:xfrm>
        </p:spPr>
        <p:txBody>
          <a:bodyPr/>
          <a:lstStyle/>
          <a:p>
            <a:pPr eaLnBrk="1" hangingPunct="1">
              <a:spcBef>
                <a:spcPct val="0"/>
              </a:spcBef>
            </a:pPr>
            <a:r>
              <a:rPr lang="zh-CN" altLang="en-US" sz="2800"/>
              <a:t>将一定量的孕激素制剂装入管壁有孔的塑料管</a:t>
            </a:r>
            <a:r>
              <a:rPr lang="en-US" altLang="zh-CN" sz="2800"/>
              <a:t>(</a:t>
            </a:r>
            <a:r>
              <a:rPr lang="zh-CN" altLang="en-US" sz="2800"/>
              <a:t>管长</a:t>
            </a:r>
            <a:r>
              <a:rPr lang="en-US" altLang="zh-CN" sz="2800"/>
              <a:t>18</a:t>
            </a:r>
            <a:r>
              <a:rPr lang="zh-CN" altLang="en-US" sz="2800"/>
              <a:t>毫米</a:t>
            </a:r>
            <a:r>
              <a:rPr lang="en-US" altLang="zh-CN" sz="2800"/>
              <a:t>)</a:t>
            </a:r>
            <a:r>
              <a:rPr lang="zh-CN" altLang="en-US" sz="2800"/>
              <a:t>或硅橡胶管中。</a:t>
            </a:r>
            <a:endParaRPr lang="en-US" altLang="zh-CN" sz="2800"/>
          </a:p>
          <a:p>
            <a:pPr eaLnBrk="1" hangingPunct="1">
              <a:spcBef>
                <a:spcPct val="0"/>
              </a:spcBef>
            </a:pPr>
            <a:r>
              <a:rPr lang="zh-CN" altLang="en-US" sz="2800"/>
              <a:t>利用</a:t>
            </a:r>
            <a:r>
              <a:rPr lang="zh-CN" altLang="en-US" sz="2800">
                <a:gradFill>
                  <a:gsLst>
                    <a:gs pos="0">
                      <a:srgbClr val="012D86"/>
                    </a:gs>
                    <a:gs pos="100000">
                      <a:srgbClr val="0E2557"/>
                    </a:gs>
                  </a:gsLst>
                  <a:lin scaled="0"/>
                </a:gradFill>
              </a:rPr>
              <a:t>套管针</a:t>
            </a:r>
            <a:r>
              <a:rPr lang="zh-CN" altLang="en-US" sz="2800"/>
              <a:t>或</a:t>
            </a:r>
            <a:r>
              <a:rPr lang="zh-CN" altLang="en-US" sz="2800">
                <a:gradFill>
                  <a:gsLst>
                    <a:gs pos="0">
                      <a:srgbClr val="012D86"/>
                    </a:gs>
                    <a:gs pos="100000">
                      <a:srgbClr val="0E2557"/>
                    </a:gs>
                  </a:gsLst>
                  <a:lin scaled="0"/>
                </a:gradFill>
              </a:rPr>
              <a:t>专门的埋植器</a:t>
            </a:r>
            <a:r>
              <a:rPr lang="zh-CN" altLang="en-US" sz="2800"/>
              <a:t>将药物埋入</a:t>
            </a:r>
            <a:r>
              <a:rPr lang="zh-CN" altLang="en-US" sz="2800">
                <a:gradFill>
                  <a:gsLst>
                    <a:gs pos="0">
                      <a:srgbClr val="012D86"/>
                    </a:gs>
                    <a:gs pos="100000">
                      <a:srgbClr val="0E2557"/>
                    </a:gs>
                  </a:gsLst>
                  <a:lin scaled="0"/>
                </a:gradFill>
              </a:rPr>
              <a:t>耳背皮下</a:t>
            </a:r>
            <a:r>
              <a:rPr lang="zh-CN" altLang="en-US" sz="2800"/>
              <a:t>或身体其他部位。</a:t>
            </a:r>
            <a:endParaRPr lang="en-US" altLang="zh-CN" sz="2800"/>
          </a:p>
          <a:p>
            <a:pPr eaLnBrk="1" hangingPunct="1">
              <a:spcBef>
                <a:spcPct val="0"/>
              </a:spcBef>
            </a:pPr>
            <a:r>
              <a:rPr lang="zh-CN" altLang="en-US" sz="2800"/>
              <a:t>过一定时间在埋植处切口将药管挤出，同时肌注孕马血清促性腺激素</a:t>
            </a:r>
            <a:r>
              <a:rPr lang="zh-CN" altLang="en-US" sz="2800">
                <a:gradFill>
                  <a:gsLst>
                    <a:gs pos="0">
                      <a:srgbClr val="012D86"/>
                    </a:gs>
                    <a:gs pos="100000">
                      <a:srgbClr val="0E2557"/>
                    </a:gs>
                  </a:gsLst>
                  <a:lin scaled="0"/>
                </a:gradFill>
              </a:rPr>
              <a:t>PMSG</a:t>
            </a:r>
            <a:r>
              <a:rPr lang="en-US" altLang="zh-CN" sz="2800"/>
              <a:t>500—800</a:t>
            </a:r>
            <a:r>
              <a:rPr lang="zh-CN" altLang="en-US" sz="2800"/>
              <a:t>单位，一般</a:t>
            </a:r>
            <a:r>
              <a:rPr lang="en-US" altLang="zh-CN" sz="2800"/>
              <a:t>2</a:t>
            </a:r>
            <a:r>
              <a:rPr lang="zh-CN" altLang="en-US" sz="2800"/>
              <a:t>～</a:t>
            </a:r>
            <a:r>
              <a:rPr lang="en-US" altLang="zh-CN" sz="2800"/>
              <a:t>4</a:t>
            </a:r>
            <a:r>
              <a:rPr lang="zh-CN" altLang="en-US" sz="2800"/>
              <a:t>天内母牛即发情。</a:t>
            </a:r>
            <a:endParaRPr lang="zh-CN" altLang="en-US" sz="2800"/>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pic>
        <p:nvPicPr>
          <p:cNvPr id="64517" name="Picture 5" descr="z9t1"/>
          <p:cNvPicPr>
            <a:picLocks noChangeAspect="1" noChangeArrowheads="1"/>
          </p:cNvPicPr>
          <p:nvPr/>
        </p:nvPicPr>
        <p:blipFill>
          <a:blip r:embed="rId1">
            <a:extLst>
              <a:ext uri="{28A0092B-C50C-407E-A947-70E740481C1C}">
                <a14:useLocalDpi xmlns:a14="http://schemas.microsoft.com/office/drawing/2010/main" val="0"/>
              </a:ext>
            </a:extLst>
          </a:blip>
          <a:srcRect t="6400"/>
          <a:stretch>
            <a:fillRect/>
          </a:stretch>
        </p:blipFill>
        <p:spPr bwMode="auto">
          <a:xfrm>
            <a:off x="7750810" y="1944370"/>
            <a:ext cx="4157980" cy="2969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AutoShape 2"/>
          <p:cNvSpPr>
            <a:spLocks noGrp="1"/>
          </p:cNvSpPr>
          <p:nvPr>
            <p:ph type="title"/>
          </p:nvPr>
        </p:nvSpPr>
        <p:spPr/>
        <p:txBody>
          <a:bodyPr/>
          <a:lstStyle/>
          <a:p>
            <a:pPr eaLnBrk="1" hangingPunct="1"/>
            <a:r>
              <a:rPr lang="zh-CN" altLang="en-US"/>
              <a:t>口服法：</a:t>
            </a:r>
            <a:endParaRPr lang="zh-CN" altLang="en-US"/>
          </a:p>
        </p:txBody>
      </p:sp>
      <p:sp>
        <p:nvSpPr>
          <p:cNvPr id="65539" name="Rectangle 3"/>
          <p:cNvSpPr>
            <a:spLocks noGrp="1"/>
          </p:cNvSpPr>
          <p:nvPr>
            <p:ph idx="1"/>
          </p:nvPr>
        </p:nvSpPr>
        <p:spPr/>
        <p:txBody>
          <a:bodyPr/>
          <a:lstStyle/>
          <a:p>
            <a:pPr eaLnBrk="1" hangingPunct="1">
              <a:spcBef>
                <a:spcPct val="0"/>
              </a:spcBef>
            </a:pPr>
            <a:r>
              <a:rPr lang="zh-CN" altLang="en-US" sz="2800">
                <a:solidFill>
                  <a:schemeClr val="tx1"/>
                </a:solidFill>
              </a:rPr>
              <a:t>每日将一定量的孕激素均匀的拌在饲料内，连续喂一定天数后，停喂，可在几天内使大多数母牛发情。</a:t>
            </a:r>
            <a:endParaRPr lang="en-US" altLang="zh-CN" sz="2800">
              <a:solidFill>
                <a:schemeClr val="tx1"/>
              </a:solidFill>
            </a:endParaRPr>
          </a:p>
          <a:p>
            <a:pPr eaLnBrk="1" hangingPunct="1">
              <a:spcBef>
                <a:spcPct val="0"/>
              </a:spcBef>
            </a:pPr>
            <a:r>
              <a:rPr lang="zh-CN" altLang="en-US" sz="2800">
                <a:solidFill>
                  <a:schemeClr val="tx1"/>
                </a:solidFill>
              </a:rPr>
              <a:t>但要求最好单个饲喂比较准确，可用于舍饲母牛。 </a:t>
            </a:r>
            <a:endParaRPr lang="zh-CN" altLang="en-US" sz="2800">
              <a:solidFill>
                <a:schemeClr val="tx1"/>
              </a:solidFill>
            </a:endParaRPr>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AutoShape 2"/>
          <p:cNvSpPr>
            <a:spLocks noGrp="1"/>
          </p:cNvSpPr>
          <p:nvPr>
            <p:ph type="title"/>
          </p:nvPr>
        </p:nvSpPr>
        <p:spPr/>
        <p:txBody>
          <a:bodyPr/>
          <a:lstStyle/>
          <a:p>
            <a:pPr eaLnBrk="1" hangingPunct="1"/>
            <a:r>
              <a:rPr lang="zh-CN" altLang="en-US"/>
              <a:t>阴道栓塞法：</a:t>
            </a:r>
            <a:endParaRPr lang="zh-CN" altLang="en-US"/>
          </a:p>
        </p:txBody>
      </p:sp>
      <p:sp>
        <p:nvSpPr>
          <p:cNvPr id="66563" name="Rectangle 3"/>
          <p:cNvSpPr>
            <a:spLocks noGrp="1"/>
          </p:cNvSpPr>
          <p:nvPr>
            <p:ph idx="1"/>
          </p:nvPr>
        </p:nvSpPr>
        <p:spPr>
          <a:xfrm>
            <a:off x="671830" y="1622425"/>
            <a:ext cx="6817995" cy="4049395"/>
          </a:xfrm>
        </p:spPr>
        <p:txBody>
          <a:bodyPr/>
          <a:lstStyle/>
          <a:p>
            <a:pPr eaLnBrk="1" hangingPunct="1">
              <a:spcBef>
                <a:spcPct val="0"/>
              </a:spcBef>
            </a:pPr>
            <a:r>
              <a:rPr lang="zh-CN" altLang="en-US" sz="2800" dirty="0"/>
              <a:t>栓塞物可用泡沫塑料块</a:t>
            </a:r>
            <a:r>
              <a:rPr lang="en-US" altLang="zh-CN" sz="2800" dirty="0"/>
              <a:t>(</a:t>
            </a:r>
            <a:r>
              <a:rPr lang="zh-CN" altLang="en-US" sz="2800" dirty="0"/>
              <a:t>海绵块</a:t>
            </a:r>
            <a:r>
              <a:rPr lang="en-US" altLang="zh-CN" sz="2800" dirty="0"/>
              <a:t>)</a:t>
            </a:r>
            <a:r>
              <a:rPr lang="zh-CN" altLang="en-US" sz="2800" dirty="0"/>
              <a:t>或硅橡胶环，</a:t>
            </a:r>
            <a:r>
              <a:rPr lang="zh-CN" altLang="en-US" sz="2400" dirty="0">
                <a:solidFill>
                  <a:schemeClr val="accent1"/>
                </a:solidFill>
              </a:rPr>
              <a:t>后者是一螺旋状钢片，</a:t>
            </a:r>
            <a:r>
              <a:rPr lang="zh-CN" altLang="en-US" sz="2400" dirty="0">
                <a:gradFill>
                  <a:gsLst>
                    <a:gs pos="0">
                      <a:srgbClr val="012D86"/>
                    </a:gs>
                    <a:gs pos="100000">
                      <a:srgbClr val="0E2557"/>
                    </a:gs>
                  </a:gsLst>
                  <a:lin scaled="0"/>
                </a:gradFill>
              </a:rPr>
              <a:t>表面敷有硅橡胶的栓塞物，栓塞物中吸附有一定量的孕酮或孕激素制剂，每日释放量</a:t>
            </a:r>
            <a:r>
              <a:rPr lang="en-US" altLang="zh-CN" sz="2400" dirty="0">
                <a:gradFill>
                  <a:gsLst>
                    <a:gs pos="0">
                      <a:srgbClr val="012D86"/>
                    </a:gs>
                    <a:gs pos="100000">
                      <a:srgbClr val="0E2557"/>
                    </a:gs>
                  </a:gsLst>
                  <a:lin scaled="0"/>
                </a:gradFill>
              </a:rPr>
              <a:t>70</a:t>
            </a:r>
            <a:r>
              <a:rPr lang="zh-CN" altLang="en-US" sz="2400" dirty="0">
                <a:gradFill>
                  <a:gsLst>
                    <a:gs pos="0">
                      <a:srgbClr val="012D86"/>
                    </a:gs>
                    <a:gs pos="100000">
                      <a:srgbClr val="0E2557"/>
                    </a:gs>
                  </a:gsLst>
                  <a:lin scaled="0"/>
                </a:gradFill>
              </a:rPr>
              <a:t>毫克左右</a:t>
            </a:r>
            <a:r>
              <a:rPr lang="zh-CN" altLang="en-US" sz="2800" dirty="0">
                <a:gradFill>
                  <a:gsLst>
                    <a:gs pos="0">
                      <a:srgbClr val="012D86"/>
                    </a:gs>
                    <a:gs pos="100000">
                      <a:srgbClr val="0E2557"/>
                    </a:gs>
                  </a:gsLst>
                  <a:lin scaled="0"/>
                </a:gradFill>
              </a:rPr>
              <a:t>。</a:t>
            </a:r>
            <a:r>
              <a:rPr lang="zh-CN" altLang="en-US" sz="2800" dirty="0"/>
              <a:t>借助开张器和长柄钳将栓塞物放置于子宫颈外口处，使激素释放出来。</a:t>
            </a:r>
            <a:endParaRPr lang="en-US" altLang="zh-CN" sz="2800" dirty="0"/>
          </a:p>
          <a:p>
            <a:pPr eaLnBrk="1" hangingPunct="1">
              <a:spcBef>
                <a:spcPct val="0"/>
              </a:spcBef>
            </a:pPr>
            <a:r>
              <a:rPr lang="zh-CN" altLang="en-US" sz="2800" dirty="0"/>
              <a:t>处理结束后，将栓塞物拉出</a:t>
            </a:r>
            <a:r>
              <a:rPr lang="en-US" altLang="zh-CN" sz="2800" dirty="0"/>
              <a:t>(</a:t>
            </a:r>
            <a:r>
              <a:rPr lang="zh-CN" altLang="en-US" sz="2800" dirty="0"/>
              <a:t>上有细线</a:t>
            </a:r>
            <a:r>
              <a:rPr lang="en-US" altLang="zh-CN" sz="2800" dirty="0"/>
              <a:t>)</a:t>
            </a:r>
            <a:r>
              <a:rPr lang="zh-CN" altLang="en-US" sz="2800" dirty="0"/>
              <a:t>，同时肌注孕马血清促性腺激素</a:t>
            </a:r>
            <a:r>
              <a:rPr lang="en-US" altLang="zh-CN" sz="2800" dirty="0"/>
              <a:t>(</a:t>
            </a:r>
            <a:r>
              <a:rPr lang="en-US" altLang="zh-CN" sz="2800" dirty="0">
                <a:gradFill>
                  <a:gsLst>
                    <a:gs pos="0">
                      <a:srgbClr val="012D86"/>
                    </a:gs>
                    <a:gs pos="100000">
                      <a:srgbClr val="0E2557"/>
                    </a:gs>
                  </a:gsLst>
                  <a:lin scaled="0"/>
                </a:gradFill>
              </a:rPr>
              <a:t>PMSG</a:t>
            </a:r>
            <a:r>
              <a:rPr lang="en-US" altLang="zh-CN" sz="2800" dirty="0"/>
              <a:t>)800</a:t>
            </a:r>
            <a:r>
              <a:rPr lang="zh-CN" altLang="en-US" sz="2800" dirty="0"/>
              <a:t>～</a:t>
            </a:r>
            <a:r>
              <a:rPr lang="en-US" altLang="zh-CN" sz="2800" dirty="0"/>
              <a:t>1000</a:t>
            </a:r>
            <a:r>
              <a:rPr lang="zh-CN" altLang="en-US" sz="2800" dirty="0"/>
              <a:t>单位，以促进卵泡的发育和发情的到来。</a:t>
            </a:r>
            <a:endParaRPr lang="zh-CN" altLang="en-US" sz="2800" dirty="0"/>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pic>
        <p:nvPicPr>
          <p:cNvPr id="75781" name="Picture 6" descr="z9t3"/>
          <p:cNvPicPr>
            <a:picLocks noChangeAspect="1" noChangeArrowheads="1"/>
          </p:cNvPicPr>
          <p:nvPr/>
        </p:nvPicPr>
        <p:blipFill>
          <a:blip r:embed="rId1">
            <a:extLst>
              <a:ext uri="{28A0092B-C50C-407E-A947-70E740481C1C}">
                <a14:useLocalDpi xmlns:a14="http://schemas.microsoft.com/office/drawing/2010/main" val="0"/>
              </a:ext>
            </a:extLst>
          </a:blip>
          <a:srcRect t="39555"/>
          <a:stretch>
            <a:fillRect/>
          </a:stretch>
        </p:blipFill>
        <p:spPr bwMode="auto">
          <a:xfrm>
            <a:off x="7586345" y="2028825"/>
            <a:ext cx="437134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AutoShape 2"/>
          <p:cNvSpPr>
            <a:spLocks noGrp="1"/>
          </p:cNvSpPr>
          <p:nvPr>
            <p:ph type="title"/>
          </p:nvPr>
        </p:nvSpPr>
        <p:spPr/>
        <p:txBody>
          <a:bodyPr/>
          <a:lstStyle/>
          <a:p>
            <a:pPr eaLnBrk="1" hangingPunct="1"/>
            <a:r>
              <a:rPr lang="zh-CN" altLang="en-US"/>
              <a:t>注射法：</a:t>
            </a:r>
            <a:endParaRPr lang="zh-CN" altLang="en-US"/>
          </a:p>
        </p:txBody>
      </p:sp>
      <p:sp>
        <p:nvSpPr>
          <p:cNvPr id="67587" name="Rectangle 3"/>
          <p:cNvSpPr>
            <a:spLocks noGrp="1"/>
          </p:cNvSpPr>
          <p:nvPr>
            <p:ph idx="1"/>
          </p:nvPr>
        </p:nvSpPr>
        <p:spPr/>
        <p:txBody>
          <a:bodyPr/>
          <a:lstStyle/>
          <a:p>
            <a:pPr eaLnBrk="1" hangingPunct="1">
              <a:spcBef>
                <a:spcPct val="0"/>
              </a:spcBef>
            </a:pPr>
            <a:r>
              <a:rPr lang="zh-CN" altLang="en-US"/>
              <a:t>每日将一定量的孕激素作肌肉或皮下注射，经一定时期后停药，母牛即可在几天后发情。</a:t>
            </a:r>
            <a:endParaRPr lang="en-US" altLang="zh-CN"/>
          </a:p>
          <a:p>
            <a:pPr eaLnBrk="1" hangingPunct="1">
              <a:spcBef>
                <a:spcPct val="0"/>
              </a:spcBef>
            </a:pPr>
            <a:r>
              <a:rPr lang="zh-CN" altLang="en-US"/>
              <a:t>此方法剂量准确但操作繁琐。 </a:t>
            </a:r>
            <a:endParaRPr lang="zh-CN" altLang="en-US"/>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AutoShape 2"/>
          <p:cNvSpPr>
            <a:spLocks noGrp="1"/>
          </p:cNvSpPr>
          <p:nvPr>
            <p:ph type="title"/>
          </p:nvPr>
        </p:nvSpPr>
        <p:spPr/>
        <p:txBody>
          <a:bodyPr/>
          <a:lstStyle/>
          <a:p>
            <a:pPr eaLnBrk="1" hangingPunct="1"/>
            <a:r>
              <a:rPr lang="zh-CN" altLang="en-US"/>
              <a:t>具体用药方法</a:t>
            </a:r>
            <a:endParaRPr lang="zh-CN" altLang="en-US"/>
          </a:p>
        </p:txBody>
      </p:sp>
      <p:sp>
        <p:nvSpPr>
          <p:cNvPr id="68611" name="Rectangle 3"/>
          <p:cNvSpPr>
            <a:spLocks noGrp="1"/>
          </p:cNvSpPr>
          <p:nvPr>
            <p:ph idx="1"/>
          </p:nvPr>
        </p:nvSpPr>
        <p:spPr/>
        <p:txBody>
          <a:bodyPr/>
          <a:lstStyle/>
          <a:p>
            <a:pPr marL="0" indent="0" eaLnBrk="1" hangingPunct="1">
              <a:buFont typeface="Arial" panose="020B0604020202020204" pitchFamily="34" charset="0"/>
              <a:buNone/>
            </a:pPr>
            <a:r>
              <a:rPr lang="zh-CN" altLang="en-US" sz="2800" b="1" dirty="0">
                <a:solidFill>
                  <a:schemeClr val="tx1"/>
                </a:solidFill>
              </a:rPr>
              <a:t>分批处理法：</a:t>
            </a:r>
            <a:r>
              <a:rPr lang="zh-CN" altLang="en-US" sz="2800" dirty="0"/>
              <a:t>如牛羊孕激素处理者，</a:t>
            </a:r>
            <a:endParaRPr lang="en-US" altLang="zh-CN" sz="2800" dirty="0"/>
          </a:p>
          <a:p>
            <a:pPr marL="857250" lvl="1" indent="-457200" eaLnBrk="1" hangingPunct="1">
              <a:buFont typeface="+mj-ea"/>
              <a:buAutoNum type="circleNumDbPlain"/>
            </a:pPr>
            <a:r>
              <a:rPr lang="zh-CN" altLang="en-US" sz="2400" dirty="0"/>
              <a:t>处于发情周期第</a:t>
            </a:r>
            <a:r>
              <a:rPr lang="en-US" altLang="zh-CN" sz="2400" dirty="0"/>
              <a:t>6-17d</a:t>
            </a:r>
            <a:r>
              <a:rPr lang="zh-CN" altLang="en-US" sz="2400" dirty="0"/>
              <a:t>的放栓</a:t>
            </a:r>
            <a:r>
              <a:rPr lang="en-US" altLang="zh-CN" sz="2400" dirty="0"/>
              <a:t>12 d </a:t>
            </a:r>
            <a:r>
              <a:rPr lang="zh-CN" altLang="en-US" sz="2400" dirty="0"/>
              <a:t>，可确保：取栓后所有的牛羊都处于无黄体状态。</a:t>
            </a:r>
            <a:endParaRPr lang="en-US" altLang="zh-CN" sz="2400" dirty="0"/>
          </a:p>
          <a:p>
            <a:pPr marL="857250" lvl="1" indent="-457200" eaLnBrk="1" hangingPunct="1">
              <a:buFont typeface="+mj-ea"/>
              <a:buAutoNum type="circleNumDbPlain"/>
            </a:pPr>
            <a:r>
              <a:rPr lang="zh-CN" altLang="en-US" sz="2400" dirty="0"/>
              <a:t>处于发情周期第</a:t>
            </a:r>
            <a:r>
              <a:rPr lang="en-US" altLang="zh-CN" sz="2400" dirty="0"/>
              <a:t>18-5d</a:t>
            </a:r>
            <a:r>
              <a:rPr lang="zh-CN" altLang="en-US" sz="2400" dirty="0"/>
              <a:t>的牛羊，待</a:t>
            </a:r>
            <a:r>
              <a:rPr lang="en-US" altLang="zh-CN" sz="2400" dirty="0"/>
              <a:t>10 d</a:t>
            </a:r>
            <a:r>
              <a:rPr lang="zh-CN" altLang="en-US" sz="2400" dirty="0"/>
              <a:t>后放栓，当放栓时牛羊均处于发情周期的第</a:t>
            </a:r>
            <a:r>
              <a:rPr lang="en-US" altLang="zh-CN" sz="2400" dirty="0"/>
              <a:t>7-15 d </a:t>
            </a:r>
            <a:r>
              <a:rPr lang="zh-CN" altLang="en-US" sz="2400" dirty="0"/>
              <a:t>，经</a:t>
            </a:r>
            <a:r>
              <a:rPr lang="en-US" altLang="zh-CN" sz="2400" dirty="0"/>
              <a:t>10d</a:t>
            </a:r>
            <a:r>
              <a:rPr lang="zh-CN" altLang="en-US" sz="2400" dirty="0"/>
              <a:t>后取栓，可获得较高同期发情率；</a:t>
            </a:r>
            <a:endParaRPr lang="zh-CN" altLang="en-US" sz="2400" dirty="0"/>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AutoShape 2"/>
          <p:cNvSpPr>
            <a:spLocks noGrp="1"/>
          </p:cNvSpPr>
          <p:nvPr>
            <p:ph type="title"/>
          </p:nvPr>
        </p:nvSpPr>
        <p:spPr/>
        <p:txBody>
          <a:bodyPr/>
          <a:lstStyle/>
          <a:p>
            <a:pPr eaLnBrk="1" hangingPunct="1"/>
            <a:r>
              <a:rPr lang="zh-CN" altLang="en-US"/>
              <a:t>使用前列腺素的注意事项</a:t>
            </a:r>
            <a:endParaRPr lang="zh-CN" altLang="en-US"/>
          </a:p>
        </p:txBody>
      </p:sp>
      <p:sp>
        <p:nvSpPr>
          <p:cNvPr id="50179" name="Rectangle 3"/>
          <p:cNvSpPr>
            <a:spLocks noGrp="1"/>
          </p:cNvSpPr>
          <p:nvPr>
            <p:ph idx="1"/>
          </p:nvPr>
        </p:nvSpPr>
        <p:spPr/>
        <p:txBody>
          <a:bodyPr/>
          <a:lstStyle/>
          <a:p>
            <a:pPr eaLnBrk="1" hangingPunct="1">
              <a:spcBef>
                <a:spcPct val="0"/>
              </a:spcBef>
              <a:buFont typeface="Wingdings" panose="05000000000000000000" pitchFamily="2" charset="2"/>
              <a:buChar char="p"/>
              <a:defRPr/>
            </a:pPr>
            <a:r>
              <a:rPr lang="zh-CN" altLang="en-US" sz="2800" dirty="0"/>
              <a:t>直接注入子宫或肌肉注射，只处理一二次即可。</a:t>
            </a:r>
            <a:endParaRPr lang="en-US" altLang="zh-CN" sz="2800" dirty="0"/>
          </a:p>
          <a:p>
            <a:pPr eaLnBrk="1" hangingPunct="1">
              <a:spcBef>
                <a:spcPct val="0"/>
              </a:spcBef>
              <a:buFont typeface="Wingdings" panose="05000000000000000000" pitchFamily="2" charset="2"/>
              <a:buChar char="p"/>
              <a:defRPr/>
            </a:pPr>
            <a:r>
              <a:rPr lang="zh-CN" altLang="en-US" sz="2800" dirty="0"/>
              <a:t>利用前列腺素处理母畜的</a:t>
            </a:r>
            <a:r>
              <a:rPr lang="zh-CN" altLang="en-US" sz="2800" dirty="0">
                <a:solidFill>
                  <a:srgbClr val="002060"/>
                </a:solidFill>
              </a:rPr>
              <a:t>前提是有黄体存在</a:t>
            </a:r>
            <a:r>
              <a:rPr lang="zh-CN" altLang="en-US" sz="2800" dirty="0"/>
              <a:t>，</a:t>
            </a:r>
            <a:r>
              <a:rPr lang="zh-CN" altLang="en-US" sz="2800" dirty="0">
                <a:solidFill>
                  <a:srgbClr val="002060"/>
                </a:solidFill>
              </a:rPr>
              <a:t>亦即在发情周期的黄体期投药，才能收到应有的效果</a:t>
            </a:r>
            <a:r>
              <a:rPr lang="zh-CN" altLang="en-US" sz="2800" dirty="0"/>
              <a:t>。对于持久黄体造成的病理乏情，前列腺素具有明显的治疗效果。</a:t>
            </a:r>
            <a:endParaRPr lang="en-US" altLang="zh-CN" sz="2800" dirty="0"/>
          </a:p>
          <a:p>
            <a:pPr eaLnBrk="1" hangingPunct="1">
              <a:spcBef>
                <a:spcPct val="0"/>
              </a:spcBef>
              <a:buFont typeface="Wingdings" panose="05000000000000000000" pitchFamily="2" charset="2"/>
              <a:buChar char="p"/>
              <a:defRPr/>
            </a:pPr>
            <a:r>
              <a:rPr lang="zh-CN" altLang="en-US" sz="2800" dirty="0"/>
              <a:t>使用前列腺素处理时，必须经检查确认为</a:t>
            </a:r>
            <a:r>
              <a:rPr lang="zh-CN" altLang="en-US" sz="2800" dirty="0">
                <a:solidFill>
                  <a:srgbClr val="002060"/>
                </a:solidFill>
              </a:rPr>
              <a:t>空怀母畜</a:t>
            </a:r>
            <a:r>
              <a:rPr lang="zh-CN" altLang="en-US" sz="2800" dirty="0"/>
              <a:t>。 </a:t>
            </a:r>
            <a:endParaRPr lang="zh-CN" altLang="en-US" sz="2800" dirty="0"/>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p:txBody>
          <a:bodyPr/>
          <a:lstStyle/>
          <a:p>
            <a:pPr marL="742950" indent="-742950" eaLnBrk="1" hangingPunct="1">
              <a:lnSpc>
                <a:spcPct val="150000"/>
              </a:lnSpc>
              <a:spcBef>
                <a:spcPct val="0"/>
              </a:spcBef>
              <a:buFont typeface="+mj-lt"/>
              <a:buAutoNum type="arabicPeriod"/>
              <a:defRPr/>
            </a:pPr>
            <a:r>
              <a:rPr lang="zh-CN" altLang="en-US" sz="2800" dirty="0">
                <a:solidFill>
                  <a:schemeClr val="tx1"/>
                </a:solidFill>
              </a:rPr>
              <a:t>诱导</a:t>
            </a:r>
            <a:r>
              <a:rPr lang="zh-CN" altLang="en-US" sz="2800" dirty="0">
                <a:solidFill>
                  <a:schemeClr val="tx1"/>
                </a:solidFill>
              </a:rPr>
              <a:t>发情  使乏情母畜恢复性周期；</a:t>
            </a:r>
            <a:endParaRPr lang="zh-CN" altLang="en-US" sz="2800" dirty="0">
              <a:solidFill>
                <a:schemeClr val="tx1"/>
              </a:solidFill>
            </a:endParaRPr>
          </a:p>
          <a:p>
            <a:pPr marL="742950" indent="-742950" eaLnBrk="1" hangingPunct="1">
              <a:lnSpc>
                <a:spcPct val="150000"/>
              </a:lnSpc>
              <a:spcBef>
                <a:spcPct val="0"/>
              </a:spcBef>
              <a:buFont typeface="+mj-lt"/>
              <a:buAutoNum type="arabicPeriod"/>
              <a:defRPr/>
            </a:pPr>
            <a:r>
              <a:rPr lang="zh-CN" altLang="en-US" sz="2800" dirty="0">
                <a:solidFill>
                  <a:schemeClr val="tx1"/>
                </a:solidFill>
              </a:rPr>
              <a:t>同期发情  改变或调整群体母畜发情周期规律，使之整齐一致；</a:t>
            </a:r>
            <a:endParaRPr lang="zh-CN" altLang="en-US" sz="2800" dirty="0">
              <a:solidFill>
                <a:schemeClr val="tx1"/>
              </a:solidFill>
            </a:endParaRPr>
          </a:p>
          <a:p>
            <a:pPr marL="742950" indent="-742950" eaLnBrk="1" hangingPunct="1">
              <a:lnSpc>
                <a:spcPct val="150000"/>
              </a:lnSpc>
              <a:spcBef>
                <a:spcPct val="0"/>
              </a:spcBef>
              <a:buFont typeface="+mj-lt"/>
              <a:buAutoNum type="arabicPeriod"/>
              <a:defRPr/>
            </a:pPr>
            <a:r>
              <a:rPr lang="zh-CN" altLang="en-US" sz="2800" dirty="0">
                <a:solidFill>
                  <a:schemeClr val="tx1"/>
                </a:solidFill>
              </a:rPr>
              <a:t>控制排卵  促进排卵的发生或排更多的卵。</a:t>
            </a:r>
            <a:endParaRPr lang="zh-CN" altLang="en-US" sz="2800" dirty="0">
              <a:solidFill>
                <a:schemeClr val="tx1"/>
              </a:solidFill>
            </a:endParaRPr>
          </a:p>
        </p:txBody>
      </p:sp>
      <p:sp>
        <p:nvSpPr>
          <p:cNvPr id="4" name="日期占位符 1"/>
          <p:cNvSpPr>
            <a:spLocks noGrp="1"/>
          </p:cNvSpPr>
          <p:nvPr>
            <p:ph type="dt" sz="half" idx="10"/>
          </p:nvPr>
        </p:nvSpPr>
        <p:spPr/>
        <p:txBody>
          <a:bodyPr/>
          <a:lstStyle/>
          <a:p>
            <a:pPr>
              <a:defRPr/>
            </a:pPr>
            <a:r>
              <a:rPr lang="en-US" altLang="zh-CN"/>
              <a:t>2019/5/08</a:t>
            </a:r>
            <a:endParaRPr lang="en-US" altLang="zh-CN"/>
          </a:p>
        </p:txBody>
      </p:sp>
      <p:sp>
        <p:nvSpPr>
          <p:cNvPr id="27652" name="Rectangle 3"/>
          <p:cNvSpPr>
            <a:spLocks noChangeArrowheads="1"/>
          </p:cNvSpPr>
          <p:nvPr/>
        </p:nvSpPr>
        <p:spPr bwMode="auto">
          <a:xfrm>
            <a:off x="3148965" y="944245"/>
            <a:ext cx="526288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150000"/>
              </a:lnSpc>
              <a:spcBef>
                <a:spcPct val="20000"/>
              </a:spcBef>
              <a:buFont typeface="Arial" panose="020B0604020202020204" pitchFamily="34" charset="0"/>
              <a:buChar char="•"/>
              <a:defRPr sz="3200">
                <a:solidFill>
                  <a:schemeClr val="bg1"/>
                </a:solidFill>
                <a:latin typeface="微软雅黑" panose="020B0503020204020204" charset="-122"/>
                <a:ea typeface="微软雅黑" panose="020B0503020204020204" charset="-122"/>
              </a:defRPr>
            </a:lvl1pPr>
            <a:lvl2pPr marL="742950" indent="-285750">
              <a:lnSpc>
                <a:spcPct val="150000"/>
              </a:lnSpc>
              <a:spcBef>
                <a:spcPct val="20000"/>
              </a:spcBef>
              <a:buFont typeface="Arial" panose="020B0604020202020204" pitchFamily="34" charset="0"/>
              <a:buChar char="–"/>
              <a:defRPr sz="2800">
                <a:solidFill>
                  <a:schemeClr val="bg1"/>
                </a:solidFill>
                <a:latin typeface="微软雅黑" panose="020B0503020204020204" charset="-122"/>
                <a:ea typeface="微软雅黑" panose="020B0503020204020204" charset="-122"/>
              </a:defRPr>
            </a:lvl2pPr>
            <a:lvl3pPr marL="1143000" indent="-228600">
              <a:lnSpc>
                <a:spcPct val="150000"/>
              </a:lnSpc>
              <a:spcBef>
                <a:spcPct val="20000"/>
              </a:spcBef>
              <a:buFont typeface="Arial" panose="020B0604020202020204" pitchFamily="34" charset="0"/>
              <a:buChar char="•"/>
              <a:defRPr sz="2400">
                <a:solidFill>
                  <a:schemeClr val="bg1"/>
                </a:solidFill>
                <a:latin typeface="微软雅黑" panose="020B0503020204020204" charset="-122"/>
                <a:ea typeface="微软雅黑" panose="020B0503020204020204" charset="-122"/>
              </a:defRPr>
            </a:lvl3pPr>
            <a:lvl4pPr marL="16002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4pPr>
            <a:lvl5pPr marL="20574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5pPr>
            <a:lvl6pPr marL="25146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6pPr>
            <a:lvl7pPr marL="29718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7pPr>
            <a:lvl8pPr marL="34290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8pPr>
            <a:lvl9pPr marL="38862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9pPr>
          </a:lstStyle>
          <a:p>
            <a:pPr eaLnBrk="1" hangingPunct="1">
              <a:lnSpc>
                <a:spcPct val="100000"/>
              </a:lnSpc>
              <a:spcBef>
                <a:spcPct val="0"/>
              </a:spcBef>
              <a:buFontTx/>
              <a:buNone/>
            </a:pPr>
            <a:r>
              <a:rPr lang="zh-CN" altLang="en-US" sz="4000" b="1">
                <a:solidFill>
                  <a:schemeClr val="tx1"/>
                </a:solidFill>
              </a:rPr>
              <a:t>发情控制技术的种类：</a:t>
            </a:r>
            <a:endParaRPr lang="zh-CN" altLang="en-US" sz="4000" b="1">
              <a:solidFill>
                <a:schemeClr val="tx1"/>
              </a:solidFill>
            </a:endParaRPr>
          </a:p>
        </p:txBody>
      </p:sp>
      <p:sp>
        <p:nvSpPr>
          <p:cNvPr id="3" name="object 4"/>
          <p:cNvSpPr/>
          <p:nvPr/>
        </p:nvSpPr>
        <p:spPr>
          <a:xfrm>
            <a:off x="301752" y="64007"/>
            <a:ext cx="3451860" cy="795528"/>
          </a:xfrm>
          <a:prstGeom prst="rect">
            <a:avLst/>
          </a:prstGeom>
          <a:blipFill>
            <a:blip r:embed="rId1" cstate="print"/>
            <a:stretch>
              <a:fillRect/>
            </a:stretch>
          </a:blipFill>
        </p:spPr>
        <p:txBody>
          <a:bodyPr wrap="square" lIns="0" tIns="0" rIns="0" bIns="0" rtlCol="0"/>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内容占位符 4"/>
          <p:cNvSpPr>
            <a:spLocks noGrp="1"/>
          </p:cNvSpPr>
          <p:nvPr>
            <p:ph idx="1"/>
          </p:nvPr>
        </p:nvSpPr>
        <p:spPr>
          <a:xfrm>
            <a:off x="598170" y="1691005"/>
            <a:ext cx="6610350" cy="4351655"/>
          </a:xfrm>
        </p:spPr>
        <p:txBody>
          <a:bodyPr/>
          <a:lstStyle/>
          <a:p>
            <a:pPr marL="0" indent="0" algn="ctr" eaLnBrk="1" hangingPunct="1">
              <a:buFont typeface="Arial" panose="020B0604020202020204" pitchFamily="34" charset="0"/>
              <a:buNone/>
            </a:pPr>
            <a:r>
              <a:rPr lang="zh-CN" altLang="en-US" b="1" dirty="0"/>
              <a:t>（一）牛 </a:t>
            </a:r>
            <a:endParaRPr lang="en-US" altLang="zh-CN" b="1" dirty="0"/>
          </a:p>
          <a:p>
            <a:pPr marL="0" indent="0" eaLnBrk="1" hangingPunct="1">
              <a:buFont typeface="Arial" panose="020B0604020202020204" pitchFamily="34" charset="0"/>
              <a:buNone/>
            </a:pPr>
            <a:r>
              <a:rPr lang="zh-CN" altLang="en-US" sz="2800" dirty="0">
                <a:solidFill>
                  <a:srgbClr val="002060"/>
                </a:solidFill>
              </a:rPr>
              <a:t> </a:t>
            </a:r>
            <a:r>
              <a:rPr lang="en-US" altLang="zh-CN" sz="2800" dirty="0">
                <a:solidFill>
                  <a:srgbClr val="002060"/>
                </a:solidFill>
              </a:rPr>
              <a:t>1.</a:t>
            </a:r>
            <a:r>
              <a:rPr lang="zh-CN" altLang="en-US" sz="2800" dirty="0">
                <a:solidFill>
                  <a:srgbClr val="002060"/>
                </a:solidFill>
              </a:rPr>
              <a:t>耳背埋植法：</a:t>
            </a:r>
            <a:endParaRPr lang="en-US" altLang="zh-CN" sz="2800" dirty="0">
              <a:solidFill>
                <a:srgbClr val="FFFF00"/>
              </a:solidFill>
            </a:endParaRPr>
          </a:p>
          <a:p>
            <a:pPr marL="857250" lvl="1" indent="-457200" eaLnBrk="1" hangingPunct="1">
              <a:buFontTx/>
              <a:buAutoNum type="circleNumDbPlain"/>
            </a:pPr>
            <a:r>
              <a:rPr lang="zh-CN" altLang="en-US" sz="2000" dirty="0"/>
              <a:t>用</a:t>
            </a:r>
            <a:r>
              <a:rPr lang="en-US" altLang="zh-CN" sz="2000" dirty="0"/>
              <a:t>18-</a:t>
            </a:r>
            <a:r>
              <a:rPr lang="zh-CN" altLang="en-US" sz="2000" dirty="0"/>
              <a:t>甲基炔诺酮</a:t>
            </a:r>
            <a:r>
              <a:rPr lang="zh-CN" altLang="en-US" sz="2000" dirty="0">
                <a:solidFill>
                  <a:srgbClr val="002060"/>
                </a:solidFill>
              </a:rPr>
              <a:t>（避孕药：抗排卵作用）</a:t>
            </a:r>
            <a:r>
              <a:rPr lang="en-US" altLang="zh-CN" sz="2000" dirty="0"/>
              <a:t>15-25mg</a:t>
            </a:r>
            <a:r>
              <a:rPr lang="zh-CN" altLang="en-US" sz="2000" dirty="0"/>
              <a:t>。</a:t>
            </a:r>
            <a:r>
              <a:rPr lang="zh-CN" altLang="en-US" sz="2000" dirty="0">
                <a:solidFill>
                  <a:srgbClr val="002060"/>
                </a:solidFill>
              </a:rPr>
              <a:t>短期</a:t>
            </a:r>
            <a:r>
              <a:rPr lang="en-US" altLang="zh-CN" sz="2000" dirty="0">
                <a:solidFill>
                  <a:srgbClr val="002060"/>
                </a:solidFill>
              </a:rPr>
              <a:t>9-12d</a:t>
            </a:r>
            <a:r>
              <a:rPr lang="zh-CN" altLang="en-US" sz="2000" dirty="0">
                <a:solidFill>
                  <a:srgbClr val="002060"/>
                </a:solidFill>
              </a:rPr>
              <a:t>，</a:t>
            </a:r>
            <a:r>
              <a:rPr lang="zh-CN" altLang="en-US" sz="2000" u="sng" dirty="0"/>
              <a:t>同期化率较低，受胎率高</a:t>
            </a:r>
            <a:r>
              <a:rPr lang="zh-CN" altLang="en-US" sz="2000" dirty="0"/>
              <a:t>。</a:t>
            </a:r>
            <a:endParaRPr lang="en-US" altLang="zh-CN" sz="2000" dirty="0"/>
          </a:p>
          <a:p>
            <a:pPr marL="857250" lvl="1" indent="-457200" eaLnBrk="1" hangingPunct="1">
              <a:buFontTx/>
              <a:buAutoNum type="circleNumDbPlain"/>
            </a:pPr>
            <a:r>
              <a:rPr lang="zh-CN" altLang="en-US" sz="2000" dirty="0"/>
              <a:t>开始配合</a:t>
            </a:r>
            <a:r>
              <a:rPr lang="zh-CN" altLang="en-US" sz="2000" dirty="0">
                <a:solidFill>
                  <a:srgbClr val="002060"/>
                </a:solidFill>
              </a:rPr>
              <a:t>雌二醇</a:t>
            </a:r>
            <a:r>
              <a:rPr lang="en-US" altLang="zh-CN" sz="2000" dirty="0"/>
              <a:t>3-5mg</a:t>
            </a:r>
            <a:r>
              <a:rPr lang="zh-CN" altLang="en-US" sz="2000" dirty="0"/>
              <a:t>（可使黄体提前消退或抑制新黄体的形成）和孕酮</a:t>
            </a:r>
            <a:r>
              <a:rPr lang="en-US" altLang="zh-CN" sz="2000" dirty="0"/>
              <a:t>50-250mg</a:t>
            </a:r>
            <a:r>
              <a:rPr lang="zh-CN" altLang="en-US" sz="2000" dirty="0"/>
              <a:t>（阻止即将发生的排卵）可改善同期化率；</a:t>
            </a:r>
            <a:r>
              <a:rPr lang="zh-CN" altLang="en-US" sz="2000" dirty="0">
                <a:solidFill>
                  <a:srgbClr val="002060"/>
                </a:solidFill>
              </a:rPr>
              <a:t>长期16-18d，</a:t>
            </a:r>
            <a:r>
              <a:rPr lang="zh-CN" altLang="en-US" sz="2000" dirty="0"/>
              <a:t>同期化率高，受胎率低。</a:t>
            </a:r>
            <a:endParaRPr lang="en-US" altLang="zh-CN" sz="2000" dirty="0"/>
          </a:p>
          <a:p>
            <a:pPr marL="857250" lvl="1" indent="-457200" eaLnBrk="1" hangingPunct="1">
              <a:buFontTx/>
              <a:buAutoNum type="circleNumDbPlain"/>
            </a:pPr>
            <a:r>
              <a:rPr lang="zh-CN" altLang="en-US" sz="2000" dirty="0"/>
              <a:t>如两者配合孕马血清</a:t>
            </a:r>
            <a:r>
              <a:rPr lang="en-US" altLang="zh-CN" sz="2000" dirty="0">
                <a:solidFill>
                  <a:srgbClr val="002060"/>
                </a:solidFill>
              </a:rPr>
              <a:t>PMSG</a:t>
            </a:r>
            <a:r>
              <a:rPr lang="zh-CN" altLang="en-US" sz="2000" dirty="0"/>
              <a:t>（取出前二天）或前列腺素</a:t>
            </a:r>
            <a:r>
              <a:rPr lang="en-US" altLang="zh-CN" sz="2000" dirty="0">
                <a:solidFill>
                  <a:srgbClr val="002060"/>
                </a:solidFill>
              </a:rPr>
              <a:t>PG</a:t>
            </a:r>
            <a:r>
              <a:rPr lang="zh-CN" altLang="en-US" sz="2000" dirty="0"/>
              <a:t>（前一天）效果更好。</a:t>
            </a:r>
            <a:endParaRPr lang="en-US" altLang="zh-CN" sz="2000" dirty="0"/>
          </a:p>
          <a:p>
            <a:pPr marL="857250" lvl="1" indent="-457200" eaLnBrk="1" hangingPunct="1">
              <a:buFontTx/>
              <a:buAutoNum type="circleNumDbPlain"/>
            </a:pPr>
            <a:r>
              <a:rPr lang="zh-CN" altLang="en-US" sz="2000" dirty="0"/>
              <a:t>处理结束后</a:t>
            </a:r>
            <a:r>
              <a:rPr lang="en-US" altLang="zh-CN" sz="2000" dirty="0"/>
              <a:t>2-4d</a:t>
            </a:r>
            <a:r>
              <a:rPr lang="zh-CN" altLang="en-US" sz="2000" dirty="0"/>
              <a:t>发情排卵。</a:t>
            </a:r>
            <a:endParaRPr lang="zh-CN" altLang="en-US" sz="2000" dirty="0"/>
          </a:p>
        </p:txBody>
      </p:sp>
      <p:sp>
        <p:nvSpPr>
          <p:cNvPr id="4" name="日期占位符 1"/>
          <p:cNvSpPr>
            <a:spLocks noGrp="1"/>
          </p:cNvSpPr>
          <p:nvPr>
            <p:ph type="dt" sz="half" idx="10"/>
          </p:nvPr>
        </p:nvSpPr>
        <p:spPr/>
        <p:txBody>
          <a:bodyPr/>
          <a:lstStyle/>
          <a:p>
            <a:pPr>
              <a:defRPr/>
            </a:pPr>
            <a:r>
              <a:rPr lang="en-US" altLang="zh-CN" dirty="0"/>
              <a:t>2019/5/08</a:t>
            </a:r>
            <a:endParaRPr lang="en-US" altLang="zh-CN" dirty="0"/>
          </a:p>
        </p:txBody>
      </p:sp>
      <p:sp>
        <p:nvSpPr>
          <p:cNvPr id="71684" name="Rectangle 3"/>
          <p:cNvSpPr>
            <a:spLocks noChangeArrowheads="1"/>
          </p:cNvSpPr>
          <p:nvPr/>
        </p:nvSpPr>
        <p:spPr bwMode="auto">
          <a:xfrm>
            <a:off x="3489960" y="429895"/>
            <a:ext cx="5212080"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150000"/>
              </a:lnSpc>
              <a:spcBef>
                <a:spcPct val="20000"/>
              </a:spcBef>
              <a:buFont typeface="Arial" panose="020B0604020202020204" pitchFamily="34" charset="0"/>
              <a:buChar char="•"/>
              <a:defRPr sz="3200">
                <a:solidFill>
                  <a:schemeClr val="bg1"/>
                </a:solidFill>
                <a:latin typeface="微软雅黑" panose="020B0503020204020204" charset="-122"/>
                <a:ea typeface="微软雅黑" panose="020B0503020204020204" charset="-122"/>
              </a:defRPr>
            </a:lvl1pPr>
            <a:lvl2pPr marL="742950" indent="-285750">
              <a:lnSpc>
                <a:spcPct val="150000"/>
              </a:lnSpc>
              <a:spcBef>
                <a:spcPct val="20000"/>
              </a:spcBef>
              <a:buFont typeface="Arial" panose="020B0604020202020204" pitchFamily="34" charset="0"/>
              <a:buChar char="–"/>
              <a:defRPr sz="2800">
                <a:solidFill>
                  <a:schemeClr val="bg1"/>
                </a:solidFill>
                <a:latin typeface="微软雅黑" panose="020B0503020204020204" charset="-122"/>
                <a:ea typeface="微软雅黑" panose="020B0503020204020204" charset="-122"/>
              </a:defRPr>
            </a:lvl2pPr>
            <a:lvl3pPr marL="1143000" indent="-228600">
              <a:lnSpc>
                <a:spcPct val="150000"/>
              </a:lnSpc>
              <a:spcBef>
                <a:spcPct val="20000"/>
              </a:spcBef>
              <a:buFont typeface="Arial" panose="020B0604020202020204" pitchFamily="34" charset="0"/>
              <a:buChar char="•"/>
              <a:defRPr sz="2400">
                <a:solidFill>
                  <a:schemeClr val="bg1"/>
                </a:solidFill>
                <a:latin typeface="微软雅黑" panose="020B0503020204020204" charset="-122"/>
                <a:ea typeface="微软雅黑" panose="020B0503020204020204" charset="-122"/>
              </a:defRPr>
            </a:lvl3pPr>
            <a:lvl4pPr marL="16002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4pPr>
            <a:lvl5pPr marL="20574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5pPr>
            <a:lvl6pPr marL="25146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6pPr>
            <a:lvl7pPr marL="29718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7pPr>
            <a:lvl8pPr marL="34290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8pPr>
            <a:lvl9pPr marL="38862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9pPr>
          </a:lstStyle>
          <a:p>
            <a:pPr eaLnBrk="1" hangingPunct="1">
              <a:lnSpc>
                <a:spcPct val="100000"/>
              </a:lnSpc>
              <a:spcBef>
                <a:spcPct val="0"/>
              </a:spcBef>
              <a:buFontTx/>
              <a:buNone/>
            </a:pPr>
            <a:r>
              <a:rPr lang="zh-CN" altLang="en-US" sz="4400" b="1">
                <a:solidFill>
                  <a:srgbClr val="002060"/>
                </a:solidFill>
              </a:rPr>
              <a:t>各种动物处理方法：</a:t>
            </a:r>
            <a:endParaRPr lang="zh-CN" altLang="en-US" sz="4400" b="1">
              <a:solidFill>
                <a:srgbClr val="002060"/>
              </a:solidFill>
            </a:endParaRPr>
          </a:p>
        </p:txBody>
      </p:sp>
      <p:pic>
        <p:nvPicPr>
          <p:cNvPr id="72709" name="Picture 5" descr="z9t2"/>
          <p:cNvPicPr>
            <a:picLocks noChangeAspect="1" noChangeArrowheads="1"/>
          </p:cNvPicPr>
          <p:nvPr>
            <p:custDataLst>
              <p:tags r:id="rId1"/>
            </p:custDataLst>
          </p:nvPr>
        </p:nvPicPr>
        <p:blipFill>
          <a:blip r:embed="rId2">
            <a:extLst>
              <a:ext uri="{28A0092B-C50C-407E-A947-70E740481C1C}">
                <a14:useLocalDpi xmlns:a14="http://schemas.microsoft.com/office/drawing/2010/main" val="0"/>
              </a:ext>
            </a:extLst>
          </a:blip>
          <a:srcRect t="4324"/>
          <a:stretch>
            <a:fillRect/>
          </a:stretch>
        </p:blipFill>
        <p:spPr bwMode="auto">
          <a:xfrm>
            <a:off x="7552690" y="2117725"/>
            <a:ext cx="4389755" cy="3491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AutoShape 2"/>
          <p:cNvSpPr>
            <a:spLocks noGrp="1"/>
          </p:cNvSpPr>
          <p:nvPr>
            <p:ph type="title"/>
          </p:nvPr>
        </p:nvSpPr>
        <p:spPr/>
        <p:txBody>
          <a:bodyPr/>
          <a:lstStyle/>
          <a:p>
            <a:pPr eaLnBrk="1" hangingPunct="1"/>
            <a:r>
              <a:rPr lang="en-US" altLang="zh-CN" dirty="0"/>
              <a:t>PG</a:t>
            </a:r>
            <a:r>
              <a:rPr lang="zh-CN" altLang="en-US" dirty="0"/>
              <a:t>的具体方法：</a:t>
            </a:r>
            <a:endParaRPr lang="zh-CN" altLang="en-US" dirty="0"/>
          </a:p>
        </p:txBody>
      </p:sp>
      <p:sp>
        <p:nvSpPr>
          <p:cNvPr id="78851" name="Rectangle 3"/>
          <p:cNvSpPr>
            <a:spLocks noGrp="1"/>
          </p:cNvSpPr>
          <p:nvPr>
            <p:ph idx="1"/>
          </p:nvPr>
        </p:nvSpPr>
        <p:spPr/>
        <p:txBody>
          <a:bodyPr/>
          <a:lstStyle/>
          <a:p>
            <a:pPr eaLnBrk="1" hangingPunct="1">
              <a:spcBef>
                <a:spcPct val="0"/>
              </a:spcBef>
            </a:pPr>
            <a:r>
              <a:rPr lang="en-US" altLang="zh-CN" sz="2800" dirty="0">
                <a:solidFill>
                  <a:schemeClr val="tx1"/>
                </a:solidFill>
              </a:rPr>
              <a:t>PG</a:t>
            </a:r>
            <a:r>
              <a:rPr lang="zh-CN" altLang="en-US" sz="2800" dirty="0">
                <a:solidFill>
                  <a:schemeClr val="tx1"/>
                </a:solidFill>
              </a:rPr>
              <a:t>一次用药 ：</a:t>
            </a:r>
            <a:r>
              <a:rPr lang="en-US" altLang="zh-CN" sz="2800" dirty="0"/>
              <a:t>PG</a:t>
            </a:r>
            <a:r>
              <a:rPr lang="zh-CN" altLang="en-US" sz="2800" dirty="0"/>
              <a:t>肌肉注射是最简单的同期发情方法。</a:t>
            </a:r>
            <a:r>
              <a:rPr lang="en-US" altLang="zh-CN" sz="2800" dirty="0"/>
              <a:t>PGF2a</a:t>
            </a:r>
            <a:r>
              <a:rPr lang="zh-CN" altLang="en-US" sz="2800" dirty="0"/>
              <a:t>的用量为</a:t>
            </a:r>
            <a:r>
              <a:rPr lang="en-US" altLang="zh-CN" sz="2800" dirty="0"/>
              <a:t>20-30mg</a:t>
            </a:r>
            <a:r>
              <a:rPr lang="zh-CN" altLang="en-US" sz="2800" dirty="0"/>
              <a:t>（以</a:t>
            </a:r>
            <a:r>
              <a:rPr lang="en-US" altLang="zh-CN" sz="2800" dirty="0"/>
              <a:t>25mg</a:t>
            </a:r>
            <a:r>
              <a:rPr lang="zh-CN" altLang="en-US" sz="2800" dirty="0"/>
              <a:t>常用），氯前列烯醇为</a:t>
            </a:r>
            <a:r>
              <a:rPr lang="en-US" altLang="zh-CN" sz="2800" dirty="0"/>
              <a:t>300-500ug</a:t>
            </a:r>
            <a:r>
              <a:rPr lang="zh-CN" altLang="en-US" sz="2800" dirty="0"/>
              <a:t>。</a:t>
            </a:r>
            <a:endParaRPr lang="zh-CN" altLang="en-US" sz="2800" dirty="0"/>
          </a:p>
          <a:p>
            <a:pPr eaLnBrk="1" hangingPunct="1">
              <a:spcBef>
                <a:spcPct val="0"/>
              </a:spcBef>
            </a:pPr>
            <a:r>
              <a:rPr lang="en-US" altLang="zh-CN" sz="2800" dirty="0">
                <a:solidFill>
                  <a:schemeClr val="tx1"/>
                </a:solidFill>
              </a:rPr>
              <a:t>PG</a:t>
            </a:r>
            <a:r>
              <a:rPr lang="zh-CN" altLang="en-US" sz="2800" dirty="0">
                <a:solidFill>
                  <a:schemeClr val="tx1"/>
                </a:solidFill>
              </a:rPr>
              <a:t>两次用药 ：</a:t>
            </a:r>
            <a:r>
              <a:rPr lang="en-US" altLang="zh-CN" sz="2800" u="sng" dirty="0"/>
              <a:t>PG</a:t>
            </a:r>
            <a:r>
              <a:rPr lang="zh-CN" altLang="en-US" sz="2800" u="sng" dirty="0"/>
              <a:t>不能影响牛和水牛排卵后</a:t>
            </a:r>
            <a:r>
              <a:rPr lang="en-US" altLang="zh-CN" sz="2800" u="sng" dirty="0"/>
              <a:t>5d</a:t>
            </a:r>
            <a:r>
              <a:rPr lang="zh-CN" altLang="en-US" sz="2800" u="sng" dirty="0"/>
              <a:t>以内的黄体寿命</a:t>
            </a:r>
            <a:r>
              <a:rPr lang="zh-CN" altLang="en-US" sz="2800" dirty="0"/>
              <a:t>。所以，一次处理可能仅有约</a:t>
            </a:r>
            <a:r>
              <a:rPr lang="en-US" altLang="zh-CN" sz="2800" dirty="0"/>
              <a:t>70%</a:t>
            </a:r>
            <a:r>
              <a:rPr lang="zh-CN" altLang="en-US" sz="2800" dirty="0"/>
              <a:t>的母牛有反应，需间隔</a:t>
            </a:r>
            <a:r>
              <a:rPr lang="en-US" altLang="zh-CN" sz="2800" dirty="0"/>
              <a:t>11</a:t>
            </a:r>
            <a:r>
              <a:rPr lang="zh-CN" altLang="en-US" sz="2800" dirty="0"/>
              <a:t>～</a:t>
            </a:r>
            <a:r>
              <a:rPr lang="en-US" altLang="zh-CN" sz="2800" dirty="0"/>
              <a:t>12d</a:t>
            </a:r>
            <a:r>
              <a:rPr lang="zh-CN" altLang="en-US" sz="2800" dirty="0"/>
              <a:t>，第二次用药的量与第一次的相同。</a:t>
            </a:r>
            <a:endParaRPr lang="zh-CN" altLang="en-US" sz="2800" dirty="0"/>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AutoShape 2"/>
          <p:cNvSpPr>
            <a:spLocks noGrp="1"/>
          </p:cNvSpPr>
          <p:nvPr>
            <p:ph type="title"/>
          </p:nvPr>
        </p:nvSpPr>
        <p:spPr/>
        <p:txBody>
          <a:bodyPr/>
          <a:lstStyle/>
          <a:p>
            <a:pPr eaLnBrk="1" hangingPunct="1"/>
            <a:r>
              <a:rPr lang="en-US" altLang="zh-CN"/>
              <a:t>PG</a:t>
            </a:r>
            <a:r>
              <a:rPr lang="zh-CN" altLang="en-US"/>
              <a:t>的具体方法：</a:t>
            </a:r>
            <a:endParaRPr lang="zh-CN" altLang="en-US"/>
          </a:p>
        </p:txBody>
      </p:sp>
      <p:sp>
        <p:nvSpPr>
          <p:cNvPr id="79875" name="Rectangle 3"/>
          <p:cNvSpPr>
            <a:spLocks noGrp="1"/>
          </p:cNvSpPr>
          <p:nvPr>
            <p:ph idx="1"/>
          </p:nvPr>
        </p:nvSpPr>
        <p:spPr/>
        <p:txBody>
          <a:bodyPr/>
          <a:lstStyle/>
          <a:p>
            <a:pPr marL="0" indent="0" eaLnBrk="1" hangingPunct="1">
              <a:spcBef>
                <a:spcPct val="0"/>
              </a:spcBef>
              <a:buNone/>
            </a:pPr>
            <a:r>
              <a:rPr lang="zh-CN" altLang="en-US" b="1" dirty="0">
                <a:solidFill>
                  <a:srgbClr val="002060"/>
                </a:solidFill>
              </a:rPr>
              <a:t>间隔用药有两种情方法：</a:t>
            </a:r>
            <a:endParaRPr lang="en-US" altLang="zh-CN" b="1" dirty="0">
              <a:solidFill>
                <a:srgbClr val="FFFF00"/>
              </a:solidFill>
            </a:endParaRPr>
          </a:p>
          <a:p>
            <a:pPr lvl="1" eaLnBrk="1" hangingPunct="1">
              <a:spcBef>
                <a:spcPct val="0"/>
              </a:spcBef>
              <a:buFont typeface="Wingdings" panose="05000000000000000000" pitchFamily="2" charset="2"/>
              <a:buChar char="u"/>
            </a:pPr>
            <a:r>
              <a:rPr lang="zh-CN" altLang="en-US" sz="2800" dirty="0">
                <a:solidFill>
                  <a:srgbClr val="002060"/>
                </a:solidFill>
              </a:rPr>
              <a:t>一种是第一次处理后全部不输精，第二次处理后</a:t>
            </a:r>
            <a:r>
              <a:rPr lang="en-US" altLang="zh-CN" sz="2800" dirty="0">
                <a:solidFill>
                  <a:srgbClr val="002060"/>
                </a:solidFill>
              </a:rPr>
              <a:t>84h</a:t>
            </a:r>
            <a:r>
              <a:rPr lang="zh-CN" altLang="en-US" sz="2800" dirty="0">
                <a:solidFill>
                  <a:srgbClr val="002060"/>
                </a:solidFill>
              </a:rPr>
              <a:t>才定时输精；</a:t>
            </a:r>
            <a:endParaRPr lang="en-US" altLang="zh-CN" sz="2800" dirty="0">
              <a:solidFill>
                <a:srgbClr val="002060"/>
              </a:solidFill>
            </a:endParaRPr>
          </a:p>
          <a:p>
            <a:pPr lvl="1" eaLnBrk="1" hangingPunct="1">
              <a:spcBef>
                <a:spcPct val="0"/>
              </a:spcBef>
              <a:buFont typeface="Wingdings" panose="05000000000000000000" pitchFamily="2" charset="2"/>
              <a:buChar char="u"/>
            </a:pPr>
            <a:r>
              <a:rPr lang="zh-CN" altLang="en-US" sz="2800" dirty="0">
                <a:solidFill>
                  <a:srgbClr val="002060"/>
                </a:solidFill>
              </a:rPr>
              <a:t>另一种情况是第一次处理后观察母牛的发情，发情者适时输精，不发情者</a:t>
            </a:r>
            <a:r>
              <a:rPr lang="en-US" altLang="zh-CN" sz="2800" dirty="0">
                <a:solidFill>
                  <a:srgbClr val="002060"/>
                </a:solidFill>
              </a:rPr>
              <a:t>11-12d</a:t>
            </a:r>
            <a:r>
              <a:rPr lang="zh-CN" altLang="en-US" sz="2800" dirty="0">
                <a:solidFill>
                  <a:srgbClr val="002060"/>
                </a:solidFill>
              </a:rPr>
              <a:t>后再次</a:t>
            </a:r>
            <a:r>
              <a:rPr lang="en-US" altLang="zh-CN" sz="2800" dirty="0">
                <a:solidFill>
                  <a:srgbClr val="002060"/>
                </a:solidFill>
              </a:rPr>
              <a:t>PG</a:t>
            </a:r>
            <a:r>
              <a:rPr lang="zh-CN" altLang="en-US" sz="2800" dirty="0">
                <a:solidFill>
                  <a:srgbClr val="002060"/>
                </a:solidFill>
              </a:rPr>
              <a:t>处理。一般两次输精，在处理后</a:t>
            </a:r>
            <a:r>
              <a:rPr lang="en-US" altLang="zh-CN" sz="2800" dirty="0">
                <a:solidFill>
                  <a:srgbClr val="002060"/>
                </a:solidFill>
              </a:rPr>
              <a:t>72</a:t>
            </a:r>
            <a:r>
              <a:rPr lang="zh-CN" altLang="en-US" sz="2800" dirty="0">
                <a:solidFill>
                  <a:srgbClr val="002060"/>
                </a:solidFill>
              </a:rPr>
              <a:t>、</a:t>
            </a:r>
            <a:r>
              <a:rPr lang="en-US" altLang="zh-CN" sz="2800" dirty="0">
                <a:solidFill>
                  <a:srgbClr val="002060"/>
                </a:solidFill>
              </a:rPr>
              <a:t>96h</a:t>
            </a:r>
            <a:r>
              <a:rPr lang="zh-CN" altLang="en-US" sz="2800" dirty="0">
                <a:solidFill>
                  <a:srgbClr val="002060"/>
                </a:solidFill>
              </a:rPr>
              <a:t>。</a:t>
            </a:r>
            <a:endParaRPr lang="zh-CN" altLang="en-US" sz="2800" dirty="0">
              <a:solidFill>
                <a:srgbClr val="002060"/>
              </a:solidFill>
            </a:endParaRPr>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内容占位符 15"/>
          <p:cNvSpPr>
            <a:spLocks noGrp="1"/>
          </p:cNvSpPr>
          <p:nvPr>
            <p:ph idx="1"/>
          </p:nvPr>
        </p:nvSpPr>
        <p:spPr/>
        <p:txBody>
          <a:bodyPr/>
          <a:p>
            <a:endParaRPr lang="zh-CN" altLang="en-US"/>
          </a:p>
        </p:txBody>
      </p:sp>
      <p:sp>
        <p:nvSpPr>
          <p:cNvPr id="4"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0" dirty="0"/>
              <a:t>二</a:t>
            </a:r>
            <a:r>
              <a:rPr dirty="0"/>
              <a:t>、</a:t>
            </a:r>
            <a:r>
              <a:rPr spc="-10" dirty="0"/>
              <a:t>诱导</a:t>
            </a:r>
            <a:r>
              <a:rPr spc="-5" dirty="0"/>
              <a:t>发</a:t>
            </a:r>
            <a:r>
              <a:rPr spc="-10" dirty="0"/>
              <a:t>情</a:t>
            </a:r>
            <a:endParaRPr spc="-10" dirty="0"/>
          </a:p>
        </p:txBody>
      </p:sp>
      <p:sp>
        <p:nvSpPr>
          <p:cNvPr id="6" name="object 6"/>
          <p:cNvSpPr/>
          <p:nvPr/>
        </p:nvSpPr>
        <p:spPr>
          <a:xfrm>
            <a:off x="767410" y="1412747"/>
            <a:ext cx="10873740" cy="1296670"/>
          </a:xfrm>
          <a:custGeom>
            <a:avLst/>
            <a:gdLst/>
            <a:ahLst/>
            <a:cxnLst/>
            <a:rect l="l" t="t" r="r" b="b"/>
            <a:pathLst>
              <a:path w="10873740" h="1296670">
                <a:moveTo>
                  <a:pt x="10657128" y="0"/>
                </a:moveTo>
                <a:lnTo>
                  <a:pt x="216027" y="0"/>
                </a:lnTo>
                <a:lnTo>
                  <a:pt x="166491" y="5708"/>
                </a:lnTo>
                <a:lnTo>
                  <a:pt x="121020" y="21966"/>
                </a:lnTo>
                <a:lnTo>
                  <a:pt x="80909" y="47476"/>
                </a:lnTo>
                <a:lnTo>
                  <a:pt x="47456" y="80936"/>
                </a:lnTo>
                <a:lnTo>
                  <a:pt x="21955" y="121048"/>
                </a:lnTo>
                <a:lnTo>
                  <a:pt x="5705" y="166511"/>
                </a:lnTo>
                <a:lnTo>
                  <a:pt x="0" y="216026"/>
                </a:lnTo>
                <a:lnTo>
                  <a:pt x="0" y="1080135"/>
                </a:lnTo>
                <a:lnTo>
                  <a:pt x="5705" y="1129690"/>
                </a:lnTo>
                <a:lnTo>
                  <a:pt x="21955" y="1175169"/>
                </a:lnTo>
                <a:lnTo>
                  <a:pt x="47456" y="1215278"/>
                </a:lnTo>
                <a:lnTo>
                  <a:pt x="80909" y="1248725"/>
                </a:lnTo>
                <a:lnTo>
                  <a:pt x="121020" y="1274217"/>
                </a:lnTo>
                <a:lnTo>
                  <a:pt x="166491" y="1290460"/>
                </a:lnTo>
                <a:lnTo>
                  <a:pt x="216027" y="1296162"/>
                </a:lnTo>
                <a:lnTo>
                  <a:pt x="10657128" y="1296162"/>
                </a:lnTo>
                <a:lnTo>
                  <a:pt x="10706684" y="1290460"/>
                </a:lnTo>
                <a:lnTo>
                  <a:pt x="10752163" y="1274217"/>
                </a:lnTo>
                <a:lnTo>
                  <a:pt x="10792272" y="1248725"/>
                </a:lnTo>
                <a:lnTo>
                  <a:pt x="10825719" y="1215278"/>
                </a:lnTo>
                <a:lnTo>
                  <a:pt x="10851211" y="1175169"/>
                </a:lnTo>
                <a:lnTo>
                  <a:pt x="10867454" y="1129690"/>
                </a:lnTo>
                <a:lnTo>
                  <a:pt x="10873155" y="1080135"/>
                </a:lnTo>
                <a:lnTo>
                  <a:pt x="10873155" y="216026"/>
                </a:lnTo>
                <a:lnTo>
                  <a:pt x="10867454" y="166511"/>
                </a:lnTo>
                <a:lnTo>
                  <a:pt x="10851211" y="121048"/>
                </a:lnTo>
                <a:lnTo>
                  <a:pt x="10825719" y="80936"/>
                </a:lnTo>
                <a:lnTo>
                  <a:pt x="10792272" y="47476"/>
                </a:lnTo>
                <a:lnTo>
                  <a:pt x="10752163" y="21966"/>
                </a:lnTo>
                <a:lnTo>
                  <a:pt x="10706684" y="5708"/>
                </a:lnTo>
                <a:lnTo>
                  <a:pt x="10657128" y="0"/>
                </a:lnTo>
                <a:close/>
              </a:path>
            </a:pathLst>
          </a:custGeom>
          <a:solidFill>
            <a:srgbClr val="FFC000">
              <a:alpha val="32156"/>
            </a:srgbClr>
          </a:solidFill>
        </p:spPr>
        <p:txBody>
          <a:bodyPr wrap="square" lIns="0" tIns="0" rIns="0" bIns="0" rtlCol="0"/>
          <a:lstStyle/>
          <a:p/>
        </p:txBody>
      </p:sp>
      <p:sp>
        <p:nvSpPr>
          <p:cNvPr id="7" name="object 7"/>
          <p:cNvSpPr/>
          <p:nvPr/>
        </p:nvSpPr>
        <p:spPr>
          <a:xfrm>
            <a:off x="767410" y="1412747"/>
            <a:ext cx="10873740" cy="1296670"/>
          </a:xfrm>
          <a:custGeom>
            <a:avLst/>
            <a:gdLst/>
            <a:ahLst/>
            <a:cxnLst/>
            <a:rect l="l" t="t" r="r" b="b"/>
            <a:pathLst>
              <a:path w="10873740" h="1296670">
                <a:moveTo>
                  <a:pt x="0" y="216026"/>
                </a:moveTo>
                <a:lnTo>
                  <a:pt x="5705" y="166511"/>
                </a:lnTo>
                <a:lnTo>
                  <a:pt x="21955" y="121048"/>
                </a:lnTo>
                <a:lnTo>
                  <a:pt x="47456" y="80936"/>
                </a:lnTo>
                <a:lnTo>
                  <a:pt x="80909" y="47476"/>
                </a:lnTo>
                <a:lnTo>
                  <a:pt x="121020" y="21966"/>
                </a:lnTo>
                <a:lnTo>
                  <a:pt x="166491" y="5708"/>
                </a:lnTo>
                <a:lnTo>
                  <a:pt x="216027" y="0"/>
                </a:lnTo>
                <a:lnTo>
                  <a:pt x="10657128" y="0"/>
                </a:lnTo>
                <a:lnTo>
                  <a:pt x="10706684" y="5708"/>
                </a:lnTo>
                <a:lnTo>
                  <a:pt x="10752163" y="21966"/>
                </a:lnTo>
                <a:lnTo>
                  <a:pt x="10792272" y="47476"/>
                </a:lnTo>
                <a:lnTo>
                  <a:pt x="10825719" y="80936"/>
                </a:lnTo>
                <a:lnTo>
                  <a:pt x="10851211" y="121048"/>
                </a:lnTo>
                <a:lnTo>
                  <a:pt x="10867454" y="166511"/>
                </a:lnTo>
                <a:lnTo>
                  <a:pt x="10873155" y="216026"/>
                </a:lnTo>
                <a:lnTo>
                  <a:pt x="10873155" y="1080135"/>
                </a:lnTo>
                <a:lnTo>
                  <a:pt x="10867454" y="1129690"/>
                </a:lnTo>
                <a:lnTo>
                  <a:pt x="10851211" y="1175169"/>
                </a:lnTo>
                <a:lnTo>
                  <a:pt x="10825719" y="1215278"/>
                </a:lnTo>
                <a:lnTo>
                  <a:pt x="10792272" y="1248725"/>
                </a:lnTo>
                <a:lnTo>
                  <a:pt x="10752163" y="1274217"/>
                </a:lnTo>
                <a:lnTo>
                  <a:pt x="10706684" y="1290460"/>
                </a:lnTo>
                <a:lnTo>
                  <a:pt x="10657128" y="1296162"/>
                </a:lnTo>
                <a:lnTo>
                  <a:pt x="216027" y="1296162"/>
                </a:lnTo>
                <a:lnTo>
                  <a:pt x="166491" y="1290460"/>
                </a:lnTo>
                <a:lnTo>
                  <a:pt x="121020" y="1274217"/>
                </a:lnTo>
                <a:lnTo>
                  <a:pt x="80909" y="1248725"/>
                </a:lnTo>
                <a:lnTo>
                  <a:pt x="47456" y="1215278"/>
                </a:lnTo>
                <a:lnTo>
                  <a:pt x="21955" y="1175169"/>
                </a:lnTo>
                <a:lnTo>
                  <a:pt x="5705" y="1129690"/>
                </a:lnTo>
                <a:lnTo>
                  <a:pt x="0" y="1080135"/>
                </a:lnTo>
                <a:lnTo>
                  <a:pt x="0" y="216026"/>
                </a:lnTo>
                <a:close/>
              </a:path>
            </a:pathLst>
          </a:custGeom>
          <a:ln w="50799">
            <a:solidFill>
              <a:srgbClr val="6FAC46"/>
            </a:solidFill>
            <a:prstDash val="lgDash"/>
          </a:ln>
        </p:spPr>
        <p:txBody>
          <a:bodyPr wrap="square" lIns="0" tIns="0" rIns="0" bIns="0" rtlCol="0"/>
          <a:lstStyle/>
          <a:p/>
        </p:txBody>
      </p:sp>
      <p:sp>
        <p:nvSpPr>
          <p:cNvPr id="8" name="object 8"/>
          <p:cNvSpPr/>
          <p:nvPr/>
        </p:nvSpPr>
        <p:spPr>
          <a:xfrm>
            <a:off x="1807591" y="1977389"/>
            <a:ext cx="1224280" cy="0"/>
          </a:xfrm>
          <a:custGeom>
            <a:avLst/>
            <a:gdLst/>
            <a:ahLst/>
            <a:cxnLst/>
            <a:rect l="l" t="t" r="r" b="b"/>
            <a:pathLst>
              <a:path w="1224280">
                <a:moveTo>
                  <a:pt x="0" y="0"/>
                </a:moveTo>
                <a:lnTo>
                  <a:pt x="1223771" y="0"/>
                </a:lnTo>
              </a:path>
            </a:pathLst>
          </a:custGeom>
          <a:ln w="6096">
            <a:solidFill>
              <a:srgbClr val="FF0000"/>
            </a:solidFill>
          </a:ln>
        </p:spPr>
        <p:txBody>
          <a:bodyPr wrap="square" lIns="0" tIns="0" rIns="0" bIns="0" rtlCol="0"/>
          <a:lstStyle/>
          <a:p/>
        </p:txBody>
      </p:sp>
      <p:sp>
        <p:nvSpPr>
          <p:cNvPr id="9" name="object 9"/>
          <p:cNvSpPr/>
          <p:nvPr/>
        </p:nvSpPr>
        <p:spPr>
          <a:xfrm>
            <a:off x="3336163" y="1977389"/>
            <a:ext cx="1219200" cy="0"/>
          </a:xfrm>
          <a:custGeom>
            <a:avLst/>
            <a:gdLst/>
            <a:ahLst/>
            <a:cxnLst/>
            <a:rect l="l" t="t" r="r" b="b"/>
            <a:pathLst>
              <a:path w="1219200">
                <a:moveTo>
                  <a:pt x="0" y="0"/>
                </a:moveTo>
                <a:lnTo>
                  <a:pt x="1219200" y="0"/>
                </a:lnTo>
              </a:path>
            </a:pathLst>
          </a:custGeom>
          <a:ln w="6096">
            <a:solidFill>
              <a:srgbClr val="FF0000"/>
            </a:solidFill>
          </a:ln>
        </p:spPr>
        <p:txBody>
          <a:bodyPr wrap="square" lIns="0" tIns="0" rIns="0" bIns="0" rtlCol="0"/>
          <a:lstStyle/>
          <a:p/>
        </p:txBody>
      </p:sp>
      <p:sp>
        <p:nvSpPr>
          <p:cNvPr id="10" name="object 10"/>
          <p:cNvSpPr/>
          <p:nvPr/>
        </p:nvSpPr>
        <p:spPr>
          <a:xfrm>
            <a:off x="8822563" y="1977389"/>
            <a:ext cx="609600" cy="0"/>
          </a:xfrm>
          <a:custGeom>
            <a:avLst/>
            <a:gdLst/>
            <a:ahLst/>
            <a:cxnLst/>
            <a:rect l="l" t="t" r="r" b="b"/>
            <a:pathLst>
              <a:path w="609600">
                <a:moveTo>
                  <a:pt x="0" y="0"/>
                </a:moveTo>
                <a:lnTo>
                  <a:pt x="609600" y="0"/>
                </a:lnTo>
              </a:path>
            </a:pathLst>
          </a:custGeom>
          <a:ln w="6096">
            <a:solidFill>
              <a:srgbClr val="C00000"/>
            </a:solidFill>
          </a:ln>
        </p:spPr>
        <p:txBody>
          <a:bodyPr wrap="square" lIns="0" tIns="0" rIns="0" bIns="0" rtlCol="0"/>
          <a:lstStyle/>
          <a:p/>
        </p:txBody>
      </p:sp>
      <p:sp>
        <p:nvSpPr>
          <p:cNvPr id="11" name="object 11"/>
          <p:cNvSpPr/>
          <p:nvPr/>
        </p:nvSpPr>
        <p:spPr>
          <a:xfrm>
            <a:off x="1531747" y="2526029"/>
            <a:ext cx="612775" cy="0"/>
          </a:xfrm>
          <a:custGeom>
            <a:avLst/>
            <a:gdLst/>
            <a:ahLst/>
            <a:cxnLst/>
            <a:rect l="l" t="t" r="r" b="b"/>
            <a:pathLst>
              <a:path w="612775">
                <a:moveTo>
                  <a:pt x="0" y="0"/>
                </a:moveTo>
                <a:lnTo>
                  <a:pt x="612647" y="0"/>
                </a:lnTo>
              </a:path>
            </a:pathLst>
          </a:custGeom>
          <a:ln w="6096">
            <a:solidFill>
              <a:srgbClr val="C00000"/>
            </a:solidFill>
          </a:ln>
        </p:spPr>
        <p:txBody>
          <a:bodyPr wrap="square" lIns="0" tIns="0" rIns="0" bIns="0" rtlCol="0"/>
          <a:lstStyle/>
          <a:p/>
        </p:txBody>
      </p:sp>
      <p:sp>
        <p:nvSpPr>
          <p:cNvPr id="12" name="object 12"/>
          <p:cNvSpPr txBox="1"/>
          <p:nvPr/>
        </p:nvSpPr>
        <p:spPr>
          <a:xfrm>
            <a:off x="846226" y="1433555"/>
            <a:ext cx="10428605" cy="3906520"/>
          </a:xfrm>
          <a:prstGeom prst="rect">
            <a:avLst/>
          </a:prstGeom>
        </p:spPr>
        <p:txBody>
          <a:bodyPr vert="horz" wrap="square" lIns="0" tIns="194945" rIns="0" bIns="0" rtlCol="0">
            <a:spAutoFit/>
          </a:bodyPr>
          <a:lstStyle/>
          <a:p>
            <a:pPr marL="656590">
              <a:lnSpc>
                <a:spcPct val="100000"/>
              </a:lnSpc>
              <a:spcBef>
                <a:spcPts val="1535"/>
              </a:spcBef>
            </a:pPr>
            <a:r>
              <a:rPr sz="2400" dirty="0">
                <a:latin typeface="宋体" panose="02010600030101010101" pitchFamily="2" charset="-122"/>
                <a:cs typeface="宋体" panose="02010600030101010101" pitchFamily="2" charset="-122"/>
              </a:rPr>
              <a:t>用</a:t>
            </a:r>
            <a:r>
              <a:rPr sz="2400" b="1" spc="5" dirty="0">
                <a:solidFill>
                  <a:srgbClr val="FF0000"/>
                </a:solidFill>
                <a:latin typeface="微软雅黑" panose="020B0503020204020204" charset="-122"/>
                <a:cs typeface="微软雅黑" panose="020B0503020204020204" charset="-122"/>
              </a:rPr>
              <a:t>外源激</a:t>
            </a:r>
            <a:r>
              <a:rPr sz="2400" b="1" dirty="0">
                <a:solidFill>
                  <a:srgbClr val="FF0000"/>
                </a:solidFill>
                <a:latin typeface="微软雅黑" panose="020B0503020204020204" charset="-122"/>
                <a:cs typeface="微软雅黑" panose="020B0503020204020204" charset="-122"/>
              </a:rPr>
              <a:t>素</a:t>
            </a:r>
            <a:r>
              <a:rPr sz="2400" dirty="0">
                <a:latin typeface="宋体" panose="02010600030101010101" pitchFamily="2" charset="-122"/>
                <a:cs typeface="宋体" panose="02010600030101010101" pitchFamily="2" charset="-122"/>
              </a:rPr>
              <a:t>或</a:t>
            </a:r>
            <a:r>
              <a:rPr sz="2400" b="1" dirty="0">
                <a:solidFill>
                  <a:srgbClr val="FF0000"/>
                </a:solidFill>
                <a:latin typeface="微软雅黑" panose="020B0503020204020204" charset="-122"/>
                <a:cs typeface="微软雅黑" panose="020B0503020204020204" charset="-122"/>
              </a:rPr>
              <a:t>环境刺激</a:t>
            </a:r>
            <a:r>
              <a:rPr sz="2400" dirty="0">
                <a:latin typeface="宋体" panose="02010600030101010101" pitchFamily="2" charset="-122"/>
                <a:cs typeface="宋体" panose="02010600030101010101" pitchFamily="2" charset="-122"/>
              </a:rPr>
              <a:t>等方法，使乏情母畜卵巢从相</a:t>
            </a:r>
            <a:r>
              <a:rPr sz="2400" spc="0" dirty="0">
                <a:latin typeface="宋体" panose="02010600030101010101" pitchFamily="2" charset="-122"/>
                <a:cs typeface="宋体" panose="02010600030101010101" pitchFamily="2" charset="-122"/>
              </a:rPr>
              <a:t>对</a:t>
            </a:r>
            <a:r>
              <a:rPr sz="2400" b="1" dirty="0">
                <a:solidFill>
                  <a:srgbClr val="C00000"/>
                </a:solidFill>
                <a:latin typeface="微软雅黑" panose="020B0503020204020204" charset="-122"/>
                <a:cs typeface="微软雅黑" panose="020B0503020204020204" charset="-122"/>
              </a:rPr>
              <a:t>静止</a:t>
            </a:r>
            <a:r>
              <a:rPr sz="2400" dirty="0">
                <a:latin typeface="宋体" panose="02010600030101010101" pitchFamily="2" charset="-122"/>
                <a:cs typeface="宋体" panose="02010600030101010101" pitchFamily="2" charset="-122"/>
              </a:rPr>
              <a:t>状态转变为机</a:t>
            </a:r>
            <a:endParaRPr sz="2400">
              <a:latin typeface="宋体" panose="02010600030101010101" pitchFamily="2" charset="-122"/>
              <a:cs typeface="宋体" panose="02010600030101010101" pitchFamily="2" charset="-122"/>
            </a:endParaRPr>
          </a:p>
          <a:p>
            <a:pPr marL="75565">
              <a:lnSpc>
                <a:spcPct val="100000"/>
              </a:lnSpc>
              <a:spcBef>
                <a:spcPts val="1445"/>
              </a:spcBef>
            </a:pPr>
            <a:r>
              <a:rPr sz="2400" spc="-5" dirty="0">
                <a:latin typeface="宋体" panose="02010600030101010101" pitchFamily="2" charset="-122"/>
                <a:cs typeface="宋体" panose="02010600030101010101" pitchFamily="2" charset="-122"/>
              </a:rPr>
              <a:t>能性</a:t>
            </a:r>
            <a:r>
              <a:rPr sz="2400" b="1" dirty="0">
                <a:solidFill>
                  <a:srgbClr val="C00000"/>
                </a:solidFill>
                <a:latin typeface="微软雅黑" panose="020B0503020204020204" charset="-122"/>
                <a:cs typeface="微软雅黑" panose="020B0503020204020204" charset="-122"/>
              </a:rPr>
              <a:t>活动</a:t>
            </a:r>
            <a:r>
              <a:rPr sz="2400" spc="-5" dirty="0">
                <a:latin typeface="宋体" panose="02010600030101010101" pitchFamily="2" charset="-122"/>
                <a:cs typeface="宋体" panose="02010600030101010101" pitchFamily="2" charset="-122"/>
              </a:rPr>
              <a:t>状态，以恢复母畜正常发情和排卵</a:t>
            </a:r>
            <a:r>
              <a:rPr sz="2400" dirty="0">
                <a:latin typeface="宋体" panose="02010600030101010101" pitchFamily="2" charset="-122"/>
                <a:cs typeface="宋体" panose="02010600030101010101" pitchFamily="2" charset="-122"/>
              </a:rPr>
              <a:t>的</a:t>
            </a:r>
            <a:r>
              <a:rPr sz="2400" spc="-5" dirty="0">
                <a:latin typeface="宋体" panose="02010600030101010101" pitchFamily="2" charset="-122"/>
                <a:cs typeface="宋体" panose="02010600030101010101" pitchFamily="2" charset="-122"/>
              </a:rPr>
              <a:t>技术，称为诱导发情。</a:t>
            </a:r>
            <a:endParaRPr sz="2400">
              <a:latin typeface="宋体" panose="02010600030101010101" pitchFamily="2" charset="-122"/>
              <a:cs typeface="宋体" panose="02010600030101010101" pitchFamily="2" charset="-122"/>
            </a:endParaRPr>
          </a:p>
          <a:p>
            <a:pPr>
              <a:lnSpc>
                <a:spcPct val="100000"/>
              </a:lnSpc>
              <a:spcBef>
                <a:spcPts val="45"/>
              </a:spcBef>
            </a:pPr>
            <a:endParaRPr sz="3800">
              <a:latin typeface="Times New Roman" panose="02020603050405020304"/>
              <a:cs typeface="Times New Roman" panose="02020603050405020304"/>
            </a:endParaRPr>
          </a:p>
          <a:p>
            <a:pPr marL="12700">
              <a:lnSpc>
                <a:spcPct val="100000"/>
              </a:lnSpc>
            </a:pPr>
            <a:r>
              <a:rPr sz="2400" b="1" spc="0" dirty="0">
                <a:solidFill>
                  <a:srgbClr val="FF0000"/>
                </a:solidFill>
                <a:latin typeface="微软雅黑" panose="020B0503020204020204" charset="-122"/>
                <a:cs typeface="微软雅黑" panose="020B0503020204020204" charset="-122"/>
              </a:rPr>
              <a:t>意义：</a:t>
            </a:r>
            <a:endParaRPr sz="2400">
              <a:latin typeface="微软雅黑" panose="020B0503020204020204" charset="-122"/>
              <a:cs typeface="微软雅黑" panose="020B0503020204020204" charset="-122"/>
            </a:endParaRPr>
          </a:p>
          <a:p>
            <a:pPr marL="156845">
              <a:lnSpc>
                <a:spcPct val="100000"/>
              </a:lnSpc>
              <a:spcBef>
                <a:spcPts val="1635"/>
              </a:spcBef>
            </a:pPr>
            <a:r>
              <a:rPr sz="2400" b="1" spc="-5" dirty="0">
                <a:latin typeface="Calibri" panose="020F0502020204030204"/>
                <a:cs typeface="Calibri" panose="020F0502020204030204"/>
              </a:rPr>
              <a:t>1</a:t>
            </a:r>
            <a:r>
              <a:rPr sz="2400" b="1" spc="-5" dirty="0">
                <a:latin typeface="宋体" panose="02010600030101010101" pitchFamily="2" charset="-122"/>
                <a:cs typeface="宋体" panose="02010600030101010101" pitchFamily="2" charset="-122"/>
              </a:rPr>
              <a:t>、治疗动物不育；</a:t>
            </a:r>
            <a:endParaRPr sz="2400">
              <a:latin typeface="宋体" panose="02010600030101010101" pitchFamily="2" charset="-122"/>
              <a:cs typeface="宋体" panose="02010600030101010101" pitchFamily="2" charset="-122"/>
            </a:endParaRPr>
          </a:p>
          <a:p>
            <a:pPr marL="142240">
              <a:lnSpc>
                <a:spcPct val="100000"/>
              </a:lnSpc>
              <a:spcBef>
                <a:spcPts val="1935"/>
              </a:spcBef>
            </a:pPr>
            <a:r>
              <a:rPr sz="2400" b="1" spc="-5" dirty="0">
                <a:latin typeface="Calibri" panose="020F0502020204030204"/>
                <a:cs typeface="Calibri" panose="020F0502020204030204"/>
              </a:rPr>
              <a:t>2</a:t>
            </a:r>
            <a:r>
              <a:rPr sz="2400" b="1" spc="-5" dirty="0">
                <a:latin typeface="宋体" panose="02010600030101010101" pitchFamily="2" charset="-122"/>
                <a:cs typeface="宋体" panose="02010600030101010101" pitchFamily="2" charset="-122"/>
              </a:rPr>
              <a:t>、缩短母畜的繁殖周期</a:t>
            </a:r>
            <a:r>
              <a:rPr sz="2400" dirty="0">
                <a:latin typeface="宋体" panose="02010600030101010101" pitchFamily="2" charset="-122"/>
                <a:cs typeface="宋体" panose="02010600030101010101" pitchFamily="2" charset="-122"/>
              </a:rPr>
              <a:t>；</a:t>
            </a:r>
            <a:endParaRPr sz="2400">
              <a:latin typeface="宋体" panose="02010600030101010101" pitchFamily="2" charset="-122"/>
              <a:cs typeface="宋体" panose="02010600030101010101" pitchFamily="2" charset="-122"/>
            </a:endParaRPr>
          </a:p>
          <a:p>
            <a:pPr marL="130175">
              <a:lnSpc>
                <a:spcPct val="100000"/>
              </a:lnSpc>
              <a:spcBef>
                <a:spcPts val="2045"/>
              </a:spcBef>
            </a:pPr>
            <a:r>
              <a:rPr sz="2400" b="1" spc="-10" dirty="0">
                <a:latin typeface="Calibri" panose="020F0502020204030204"/>
                <a:cs typeface="Calibri" panose="020F0502020204030204"/>
              </a:rPr>
              <a:t>3</a:t>
            </a:r>
            <a:r>
              <a:rPr sz="2400" b="1" spc="-10" dirty="0">
                <a:latin typeface="宋体" panose="02010600030101010101" pitchFamily="2" charset="-122"/>
                <a:cs typeface="宋体" panose="02010600030101010101" pitchFamily="2" charset="-122"/>
              </a:rPr>
              <a:t>、减少母畜的空怀时间，提</a:t>
            </a:r>
            <a:r>
              <a:rPr sz="2400" b="1" spc="-5" dirty="0">
                <a:latin typeface="宋体" panose="02010600030101010101" pitchFamily="2" charset="-122"/>
                <a:cs typeface="宋体" panose="02010600030101010101" pitchFamily="2" charset="-122"/>
              </a:rPr>
              <a:t>高</a:t>
            </a:r>
            <a:r>
              <a:rPr sz="2400" b="1" spc="-10" dirty="0">
                <a:latin typeface="宋体" panose="02010600030101010101" pitchFamily="2" charset="-122"/>
                <a:cs typeface="宋体" panose="02010600030101010101" pitchFamily="2" charset="-122"/>
              </a:rPr>
              <a:t>其繁殖率。</a:t>
            </a:r>
            <a:endParaRPr sz="2400">
              <a:latin typeface="宋体" panose="02010600030101010101" pitchFamily="2" charset="-122"/>
              <a:cs typeface="宋体" panose="02010600030101010101" pitchFamily="2" charset="-122"/>
            </a:endParaRPr>
          </a:p>
        </p:txBody>
      </p:sp>
      <p:sp>
        <p:nvSpPr>
          <p:cNvPr id="13" name="object 13"/>
          <p:cNvSpPr/>
          <p:nvPr/>
        </p:nvSpPr>
        <p:spPr>
          <a:xfrm>
            <a:off x="6236208" y="2770632"/>
            <a:ext cx="3389376" cy="2343912"/>
          </a:xfrm>
          <a:prstGeom prst="rect">
            <a:avLst/>
          </a:prstGeom>
          <a:blipFill>
            <a:blip r:embed="rId2" cstate="print"/>
            <a:stretch>
              <a:fillRect/>
            </a:stretch>
          </a:blipFill>
        </p:spPr>
        <p:txBody>
          <a:bodyPr wrap="square" lIns="0" tIns="0" rIns="0" bIns="0" rtlCol="0"/>
          <a:lstStyle/>
          <a:p/>
        </p:txBody>
      </p:sp>
      <p:sp>
        <p:nvSpPr>
          <p:cNvPr id="14" name="object 14"/>
          <p:cNvSpPr/>
          <p:nvPr/>
        </p:nvSpPr>
        <p:spPr>
          <a:xfrm>
            <a:off x="8737092" y="4539995"/>
            <a:ext cx="3121152" cy="2318004"/>
          </a:xfrm>
          <a:prstGeom prst="rect">
            <a:avLst/>
          </a:prstGeom>
          <a:blipFill>
            <a:blip r:embed="rId3" cstate="print"/>
            <a:stretch>
              <a:fillRect/>
            </a:stretch>
          </a:blipFill>
        </p:spPr>
        <p:txBody>
          <a:bodyPr wrap="square" lIns="0" tIns="0" rIns="0" bIns="0" rtlCol="0"/>
          <a:lstStyle/>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0" dirty="0"/>
              <a:t>二</a:t>
            </a:r>
            <a:r>
              <a:rPr dirty="0"/>
              <a:t>、</a:t>
            </a:r>
            <a:r>
              <a:rPr spc="-10" dirty="0"/>
              <a:t>诱导</a:t>
            </a:r>
            <a:r>
              <a:rPr spc="-5" dirty="0"/>
              <a:t>发</a:t>
            </a:r>
            <a:r>
              <a:rPr spc="-10" dirty="0"/>
              <a:t>情</a:t>
            </a:r>
            <a:endParaRPr spc="-10" dirty="0"/>
          </a:p>
        </p:txBody>
      </p:sp>
      <p:sp>
        <p:nvSpPr>
          <p:cNvPr id="3" name="object 3"/>
          <p:cNvSpPr/>
          <p:nvPr/>
        </p:nvSpPr>
        <p:spPr>
          <a:xfrm>
            <a:off x="2855595" y="1931670"/>
            <a:ext cx="864235" cy="1497330"/>
          </a:xfrm>
          <a:custGeom>
            <a:avLst/>
            <a:gdLst/>
            <a:ahLst/>
            <a:cxnLst/>
            <a:rect l="l" t="t" r="r" b="b"/>
            <a:pathLst>
              <a:path w="864235" h="1497329">
                <a:moveTo>
                  <a:pt x="864107" y="1497329"/>
                </a:moveTo>
                <a:lnTo>
                  <a:pt x="786441" y="1496169"/>
                </a:lnTo>
                <a:lnTo>
                  <a:pt x="713343" y="1492822"/>
                </a:lnTo>
                <a:lnTo>
                  <a:pt x="646034" y="1487494"/>
                </a:lnTo>
                <a:lnTo>
                  <a:pt x="585734" y="1480388"/>
                </a:lnTo>
                <a:lnTo>
                  <a:pt x="533662" y="1471707"/>
                </a:lnTo>
                <a:lnTo>
                  <a:pt x="491038" y="1461657"/>
                </a:lnTo>
                <a:lnTo>
                  <a:pt x="439014" y="1438259"/>
                </a:lnTo>
                <a:lnTo>
                  <a:pt x="432054" y="1425320"/>
                </a:lnTo>
                <a:lnTo>
                  <a:pt x="432054" y="820674"/>
                </a:lnTo>
                <a:lnTo>
                  <a:pt x="425093" y="807735"/>
                </a:lnTo>
                <a:lnTo>
                  <a:pt x="373069" y="784337"/>
                </a:lnTo>
                <a:lnTo>
                  <a:pt x="330445" y="774287"/>
                </a:lnTo>
                <a:lnTo>
                  <a:pt x="278373" y="765606"/>
                </a:lnTo>
                <a:lnTo>
                  <a:pt x="218073" y="758500"/>
                </a:lnTo>
                <a:lnTo>
                  <a:pt x="150764" y="753172"/>
                </a:lnTo>
                <a:lnTo>
                  <a:pt x="77666" y="749825"/>
                </a:lnTo>
                <a:lnTo>
                  <a:pt x="0" y="748664"/>
                </a:lnTo>
                <a:lnTo>
                  <a:pt x="77666" y="747504"/>
                </a:lnTo>
                <a:lnTo>
                  <a:pt x="150764" y="744157"/>
                </a:lnTo>
                <a:lnTo>
                  <a:pt x="218073" y="738829"/>
                </a:lnTo>
                <a:lnTo>
                  <a:pt x="278373" y="731723"/>
                </a:lnTo>
                <a:lnTo>
                  <a:pt x="330445" y="723042"/>
                </a:lnTo>
                <a:lnTo>
                  <a:pt x="373069" y="712992"/>
                </a:lnTo>
                <a:lnTo>
                  <a:pt x="425093" y="689594"/>
                </a:lnTo>
                <a:lnTo>
                  <a:pt x="432054" y="676655"/>
                </a:lnTo>
                <a:lnTo>
                  <a:pt x="432054" y="72008"/>
                </a:lnTo>
                <a:lnTo>
                  <a:pt x="439014" y="59070"/>
                </a:lnTo>
                <a:lnTo>
                  <a:pt x="491038" y="35672"/>
                </a:lnTo>
                <a:lnTo>
                  <a:pt x="533662" y="25622"/>
                </a:lnTo>
                <a:lnTo>
                  <a:pt x="585734" y="16941"/>
                </a:lnTo>
                <a:lnTo>
                  <a:pt x="646034" y="9835"/>
                </a:lnTo>
                <a:lnTo>
                  <a:pt x="713343" y="4507"/>
                </a:lnTo>
                <a:lnTo>
                  <a:pt x="786441" y="1160"/>
                </a:lnTo>
                <a:lnTo>
                  <a:pt x="864107" y="0"/>
                </a:lnTo>
              </a:path>
            </a:pathLst>
          </a:custGeom>
          <a:ln w="25400">
            <a:solidFill>
              <a:srgbClr val="5B9BD4"/>
            </a:solidFill>
          </a:ln>
        </p:spPr>
        <p:txBody>
          <a:bodyPr wrap="square" lIns="0" tIns="0" rIns="0" bIns="0" rtlCol="0"/>
          <a:lstStyle/>
          <a:p/>
        </p:txBody>
      </p:sp>
      <p:sp>
        <p:nvSpPr>
          <p:cNvPr id="4" name="object 4"/>
          <p:cNvSpPr txBox="1"/>
          <p:nvPr/>
        </p:nvSpPr>
        <p:spPr>
          <a:xfrm>
            <a:off x="486257" y="1723771"/>
            <a:ext cx="4396740" cy="1826260"/>
          </a:xfrm>
          <a:prstGeom prst="rect">
            <a:avLst/>
          </a:prstGeom>
        </p:spPr>
        <p:txBody>
          <a:bodyPr vert="horz" wrap="square" lIns="0" tIns="12700" rIns="0" bIns="0" rtlCol="0">
            <a:spAutoFit/>
          </a:bodyPr>
          <a:lstStyle/>
          <a:p>
            <a:pPr marR="13335" algn="r">
              <a:lnSpc>
                <a:spcPct val="100000"/>
              </a:lnSpc>
              <a:spcBef>
                <a:spcPts val="100"/>
              </a:spcBef>
            </a:pPr>
            <a:r>
              <a:rPr sz="2400" dirty="0">
                <a:latin typeface="宋体" panose="02010600030101010101" pitchFamily="2" charset="-122"/>
                <a:cs typeface="宋体" panose="02010600030101010101" pitchFamily="2" charset="-122"/>
              </a:rPr>
              <a:t>生理性</a:t>
            </a:r>
            <a:endParaRPr sz="2400">
              <a:latin typeface="宋体" panose="02010600030101010101" pitchFamily="2" charset="-122"/>
              <a:cs typeface="宋体" panose="02010600030101010101" pitchFamily="2" charset="-122"/>
            </a:endParaRPr>
          </a:p>
          <a:p>
            <a:pPr marL="12700">
              <a:lnSpc>
                <a:spcPct val="100000"/>
              </a:lnSpc>
              <a:spcBef>
                <a:spcPts val="2645"/>
              </a:spcBef>
            </a:pPr>
            <a:r>
              <a:rPr sz="2400" b="1" dirty="0">
                <a:latin typeface="微软雅黑" panose="020B0503020204020204" charset="-122"/>
                <a:cs typeface="微软雅黑" panose="020B0503020204020204" charset="-122"/>
              </a:rPr>
              <a:t>母畜乏情的</a:t>
            </a:r>
            <a:r>
              <a:rPr sz="2400" b="1" spc="-5" dirty="0">
                <a:latin typeface="微软雅黑" panose="020B0503020204020204" charset="-122"/>
                <a:cs typeface="微软雅黑" panose="020B0503020204020204" charset="-122"/>
              </a:rPr>
              <a:t>原因</a:t>
            </a:r>
            <a:endParaRPr sz="2400">
              <a:latin typeface="微软雅黑" panose="020B0503020204020204" charset="-122"/>
              <a:cs typeface="微软雅黑" panose="020B0503020204020204" charset="-122"/>
            </a:endParaRPr>
          </a:p>
          <a:p>
            <a:pPr>
              <a:lnSpc>
                <a:spcPct val="100000"/>
              </a:lnSpc>
              <a:spcBef>
                <a:spcPts val="15"/>
              </a:spcBef>
            </a:pPr>
            <a:endParaRPr sz="2500">
              <a:latin typeface="Times New Roman" panose="02020603050405020304"/>
              <a:cs typeface="Times New Roman" panose="02020603050405020304"/>
            </a:endParaRPr>
          </a:p>
          <a:p>
            <a:pPr marR="5080" algn="r">
              <a:lnSpc>
                <a:spcPct val="100000"/>
              </a:lnSpc>
              <a:spcBef>
                <a:spcPts val="5"/>
              </a:spcBef>
            </a:pPr>
            <a:r>
              <a:rPr sz="2400" spc="-5" dirty="0">
                <a:latin typeface="宋体" panose="02010600030101010101" pitchFamily="2" charset="-122"/>
                <a:cs typeface="宋体" panose="02010600030101010101" pitchFamily="2" charset="-122"/>
              </a:rPr>
              <a:t>病理性</a:t>
            </a:r>
            <a:endParaRPr sz="2400">
              <a:latin typeface="宋体" panose="02010600030101010101" pitchFamily="2" charset="-122"/>
              <a:cs typeface="宋体" panose="02010600030101010101" pitchFamily="2" charset="-122"/>
            </a:endParaRPr>
          </a:p>
        </p:txBody>
      </p:sp>
      <p:sp>
        <p:nvSpPr>
          <p:cNvPr id="5" name="object 5"/>
          <p:cNvSpPr txBox="1"/>
          <p:nvPr/>
        </p:nvSpPr>
        <p:spPr>
          <a:xfrm>
            <a:off x="5796788" y="3218510"/>
            <a:ext cx="2842260" cy="331470"/>
          </a:xfrm>
          <a:prstGeom prst="rect">
            <a:avLst/>
          </a:prstGeom>
        </p:spPr>
        <p:txBody>
          <a:bodyPr vert="horz" wrap="square" lIns="0" tIns="13335" rIns="0" bIns="0" rtlCol="0">
            <a:spAutoFit/>
          </a:bodyPr>
          <a:lstStyle/>
          <a:p>
            <a:pPr marL="12700">
              <a:lnSpc>
                <a:spcPct val="100000"/>
              </a:lnSpc>
              <a:spcBef>
                <a:spcPts val="105"/>
              </a:spcBef>
            </a:pPr>
            <a:r>
              <a:rPr sz="2000" b="1" spc="-5" dirty="0">
                <a:latin typeface="宋体" panose="02010600030101010101" pitchFamily="2" charset="-122"/>
                <a:cs typeface="宋体" panose="02010600030101010101" pitchFamily="2" charset="-122"/>
              </a:rPr>
              <a:t>卵巢机能衰退、持久黄体</a:t>
            </a:r>
            <a:endParaRPr sz="2000">
              <a:latin typeface="宋体" panose="02010600030101010101" pitchFamily="2" charset="-122"/>
              <a:cs typeface="宋体" panose="02010600030101010101" pitchFamily="2" charset="-122"/>
            </a:endParaRPr>
          </a:p>
        </p:txBody>
      </p:sp>
      <p:sp>
        <p:nvSpPr>
          <p:cNvPr id="6" name="object 6"/>
          <p:cNvSpPr txBox="1"/>
          <p:nvPr/>
        </p:nvSpPr>
        <p:spPr>
          <a:xfrm>
            <a:off x="5779389" y="1783207"/>
            <a:ext cx="2329815" cy="330835"/>
          </a:xfrm>
          <a:prstGeom prst="rect">
            <a:avLst/>
          </a:prstGeom>
        </p:spPr>
        <p:txBody>
          <a:bodyPr vert="horz" wrap="square" lIns="0" tIns="13335" rIns="0" bIns="0" rtlCol="0">
            <a:spAutoFit/>
          </a:bodyPr>
          <a:lstStyle/>
          <a:p>
            <a:pPr marL="12700">
              <a:lnSpc>
                <a:spcPct val="100000"/>
              </a:lnSpc>
              <a:spcBef>
                <a:spcPts val="105"/>
              </a:spcBef>
            </a:pPr>
            <a:r>
              <a:rPr sz="2000" b="1" dirty="0">
                <a:latin typeface="宋体" panose="02010600030101010101" pitchFamily="2" charset="-122"/>
                <a:cs typeface="宋体" panose="02010600030101010101" pitchFamily="2" charset="-122"/>
              </a:rPr>
              <a:t>季节性、哺乳期乏情</a:t>
            </a:r>
            <a:endParaRPr sz="2000">
              <a:latin typeface="宋体" panose="02010600030101010101" pitchFamily="2" charset="-122"/>
              <a:cs typeface="宋体" panose="02010600030101010101" pitchFamily="2" charset="-122"/>
            </a:endParaRPr>
          </a:p>
        </p:txBody>
      </p:sp>
      <p:sp>
        <p:nvSpPr>
          <p:cNvPr id="7" name="object 7"/>
          <p:cNvSpPr/>
          <p:nvPr/>
        </p:nvSpPr>
        <p:spPr>
          <a:xfrm>
            <a:off x="4971796" y="1962023"/>
            <a:ext cx="728345" cy="0"/>
          </a:xfrm>
          <a:custGeom>
            <a:avLst/>
            <a:gdLst/>
            <a:ahLst/>
            <a:cxnLst/>
            <a:rect l="l" t="t" r="r" b="b"/>
            <a:pathLst>
              <a:path w="728345">
                <a:moveTo>
                  <a:pt x="0" y="0"/>
                </a:moveTo>
                <a:lnTo>
                  <a:pt x="728217" y="0"/>
                </a:lnTo>
              </a:path>
            </a:pathLst>
          </a:custGeom>
          <a:ln w="31750">
            <a:solidFill>
              <a:srgbClr val="4471C4"/>
            </a:solidFill>
            <a:prstDash val="lgDash"/>
          </a:ln>
        </p:spPr>
        <p:txBody>
          <a:bodyPr wrap="square" lIns="0" tIns="0" rIns="0" bIns="0" rtlCol="0"/>
          <a:lstStyle/>
          <a:p/>
        </p:txBody>
      </p:sp>
      <p:sp>
        <p:nvSpPr>
          <p:cNvPr id="8" name="object 8"/>
          <p:cNvSpPr/>
          <p:nvPr/>
        </p:nvSpPr>
        <p:spPr>
          <a:xfrm>
            <a:off x="5007736" y="3381121"/>
            <a:ext cx="728345" cy="0"/>
          </a:xfrm>
          <a:custGeom>
            <a:avLst/>
            <a:gdLst/>
            <a:ahLst/>
            <a:cxnLst/>
            <a:rect l="l" t="t" r="r" b="b"/>
            <a:pathLst>
              <a:path w="728345">
                <a:moveTo>
                  <a:pt x="0" y="0"/>
                </a:moveTo>
                <a:lnTo>
                  <a:pt x="728217" y="0"/>
                </a:lnTo>
              </a:path>
            </a:pathLst>
          </a:custGeom>
          <a:ln w="31750">
            <a:solidFill>
              <a:srgbClr val="4471C4"/>
            </a:solidFill>
            <a:prstDash val="lgDash"/>
          </a:ln>
        </p:spPr>
        <p:txBody>
          <a:bodyPr wrap="square" lIns="0" tIns="0" rIns="0" bIns="0" rtlCol="0"/>
          <a:lstStyle/>
          <a:p/>
        </p:txBody>
      </p:sp>
      <p:sp>
        <p:nvSpPr>
          <p:cNvPr id="9" name="object 9"/>
          <p:cNvSpPr/>
          <p:nvPr/>
        </p:nvSpPr>
        <p:spPr>
          <a:xfrm>
            <a:off x="1836039" y="4005033"/>
            <a:ext cx="8436356" cy="2160270"/>
          </a:xfrm>
          <a:prstGeom prst="rect">
            <a:avLst/>
          </a:prstGeom>
          <a:blipFill>
            <a:blip r:embed="rId1" cstate="print"/>
            <a:stretch>
              <a:fillRect/>
            </a:stretch>
          </a:blipFill>
        </p:spPr>
        <p:txBody>
          <a:bodyPr wrap="square" lIns="0" tIns="0" rIns="0" bIns="0" rtlCol="0"/>
          <a:lstStyle/>
          <a:p/>
        </p:txBody>
      </p:sp>
      <p:sp>
        <p:nvSpPr>
          <p:cNvPr id="10" name="object 10"/>
          <p:cNvSpPr/>
          <p:nvPr/>
        </p:nvSpPr>
        <p:spPr>
          <a:xfrm>
            <a:off x="8904351" y="1836927"/>
            <a:ext cx="2940557" cy="1760220"/>
          </a:xfrm>
          <a:prstGeom prst="rect">
            <a:avLst/>
          </a:prstGeom>
          <a:blipFill>
            <a:blip r:embed="rId2" cstate="print"/>
            <a:stretch>
              <a:fillRect/>
            </a:stretch>
          </a:blipFill>
        </p:spPr>
        <p:txBody>
          <a:bodyPr wrap="square" lIns="0" tIns="0" rIns="0" bIns="0" rtlCol="0"/>
          <a:lstStyle/>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内容占位符 13"/>
          <p:cNvSpPr>
            <a:spLocks noGrp="1"/>
          </p:cNvSpPr>
          <p:nvPr>
            <p:ph idx="1"/>
          </p:nvPr>
        </p:nvSpPr>
        <p:spPr/>
        <p:txBody>
          <a:bodyPr/>
          <a:p>
            <a:endParaRPr lang="zh-CN" altLang="en-US"/>
          </a:p>
        </p:txBody>
      </p:sp>
      <p:sp>
        <p:nvSpPr>
          <p:cNvPr id="4"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0" dirty="0"/>
              <a:t>二</a:t>
            </a:r>
            <a:r>
              <a:rPr dirty="0"/>
              <a:t>、</a:t>
            </a:r>
            <a:r>
              <a:rPr spc="-10" dirty="0"/>
              <a:t>诱导</a:t>
            </a:r>
            <a:r>
              <a:rPr spc="-5" dirty="0"/>
              <a:t>发</a:t>
            </a:r>
            <a:r>
              <a:rPr spc="-10" dirty="0"/>
              <a:t>情</a:t>
            </a:r>
            <a:endParaRPr spc="-10" dirty="0"/>
          </a:p>
        </p:txBody>
      </p:sp>
      <p:sp>
        <p:nvSpPr>
          <p:cNvPr id="6" name="object 6"/>
          <p:cNvSpPr txBox="1"/>
          <p:nvPr/>
        </p:nvSpPr>
        <p:spPr>
          <a:xfrm>
            <a:off x="558190" y="1579626"/>
            <a:ext cx="5515610" cy="381635"/>
          </a:xfrm>
          <a:prstGeom prst="rect">
            <a:avLst/>
          </a:prstGeom>
        </p:spPr>
        <p:txBody>
          <a:bodyPr vert="horz" wrap="square" lIns="0" tIns="12700" rIns="0" bIns="0" rtlCol="0">
            <a:spAutoFit/>
          </a:bodyPr>
          <a:lstStyle/>
          <a:p>
            <a:pPr marL="12700">
              <a:lnSpc>
                <a:spcPct val="100000"/>
              </a:lnSpc>
              <a:spcBef>
                <a:spcPts val="100"/>
              </a:spcBef>
            </a:pPr>
            <a:r>
              <a:rPr sz="2400" b="1" spc="0" dirty="0">
                <a:latin typeface="微软雅黑" panose="020B0503020204020204" charset="-122"/>
                <a:cs typeface="微软雅黑" panose="020B0503020204020204" charset="-122"/>
              </a:rPr>
              <a:t>诱导发</a:t>
            </a:r>
            <a:r>
              <a:rPr sz="2400" b="1" dirty="0">
                <a:latin typeface="微软雅黑" panose="020B0503020204020204" charset="-122"/>
                <a:cs typeface="微软雅黑" panose="020B0503020204020204" charset="-122"/>
              </a:rPr>
              <a:t>情的方法：激素处理、神经刺激。</a:t>
            </a:r>
            <a:endParaRPr sz="2400">
              <a:latin typeface="微软雅黑" panose="020B0503020204020204" charset="-122"/>
              <a:cs typeface="微软雅黑" panose="020B0503020204020204" charset="-122"/>
            </a:endParaRPr>
          </a:p>
        </p:txBody>
      </p:sp>
      <p:sp>
        <p:nvSpPr>
          <p:cNvPr id="7" name="object 7"/>
          <p:cNvSpPr txBox="1"/>
          <p:nvPr/>
        </p:nvSpPr>
        <p:spPr>
          <a:xfrm>
            <a:off x="1446402" y="2486025"/>
            <a:ext cx="1250950" cy="381635"/>
          </a:xfrm>
          <a:prstGeom prst="rect">
            <a:avLst/>
          </a:prstGeom>
        </p:spPr>
        <p:txBody>
          <a:bodyPr vert="horz" wrap="square" lIns="0" tIns="12700" rIns="0" bIns="0" rtlCol="0">
            <a:spAutoFit/>
          </a:bodyPr>
          <a:lstStyle/>
          <a:p>
            <a:pPr marL="12700">
              <a:lnSpc>
                <a:spcPct val="100000"/>
              </a:lnSpc>
              <a:spcBef>
                <a:spcPts val="100"/>
              </a:spcBef>
            </a:pPr>
            <a:r>
              <a:rPr sz="2400" b="1" spc="5" dirty="0">
                <a:latin typeface="微软雅黑" panose="020B0503020204020204" charset="-122"/>
                <a:cs typeface="微软雅黑" panose="020B0503020204020204" charset="-122"/>
              </a:rPr>
              <a:t>激素处理</a:t>
            </a:r>
            <a:endParaRPr sz="2400">
              <a:latin typeface="微软雅黑" panose="020B0503020204020204" charset="-122"/>
              <a:cs typeface="微软雅黑" panose="020B0503020204020204" charset="-122"/>
            </a:endParaRPr>
          </a:p>
        </p:txBody>
      </p:sp>
      <p:sp>
        <p:nvSpPr>
          <p:cNvPr id="8" name="object 8"/>
          <p:cNvSpPr txBox="1"/>
          <p:nvPr/>
        </p:nvSpPr>
        <p:spPr>
          <a:xfrm>
            <a:off x="623392" y="3068916"/>
            <a:ext cx="3240405" cy="904240"/>
          </a:xfrm>
          <a:prstGeom prst="rect">
            <a:avLst/>
          </a:prstGeom>
          <a:ln w="19050">
            <a:solidFill>
              <a:srgbClr val="FFC000"/>
            </a:solidFill>
          </a:ln>
        </p:spPr>
        <p:txBody>
          <a:bodyPr vert="horz" wrap="square" lIns="0" tIns="135255" rIns="0" bIns="0" rtlCol="0">
            <a:spAutoFit/>
          </a:bodyPr>
          <a:lstStyle/>
          <a:p>
            <a:pPr marL="434340" indent="-342900">
              <a:lnSpc>
                <a:spcPct val="100000"/>
              </a:lnSpc>
              <a:spcBef>
                <a:spcPts val="1065"/>
              </a:spcBef>
              <a:buClr>
                <a:srgbClr val="EC7C30"/>
              </a:buClr>
              <a:buFont typeface="Wingdings" panose="05000000000000000000"/>
              <a:buChar char=""/>
              <a:tabLst>
                <a:tab pos="434340" algn="l"/>
                <a:tab pos="434975" algn="l"/>
              </a:tabLst>
            </a:pPr>
            <a:r>
              <a:rPr sz="2000" b="1" spc="0" dirty="0">
                <a:solidFill>
                  <a:srgbClr val="C00000"/>
                </a:solidFill>
                <a:latin typeface="微软雅黑" panose="020B0503020204020204" charset="-122"/>
                <a:cs typeface="微软雅黑" panose="020B0503020204020204" charset="-122"/>
              </a:rPr>
              <a:t>促性</a:t>
            </a:r>
            <a:r>
              <a:rPr sz="2000" b="1" dirty="0">
                <a:solidFill>
                  <a:srgbClr val="C00000"/>
                </a:solidFill>
                <a:latin typeface="微软雅黑" panose="020B0503020204020204" charset="-122"/>
                <a:cs typeface="微软雅黑" panose="020B0503020204020204" charset="-122"/>
              </a:rPr>
              <a:t>腺激</a:t>
            </a:r>
            <a:r>
              <a:rPr sz="2000" b="1" spc="-10" dirty="0">
                <a:solidFill>
                  <a:srgbClr val="C00000"/>
                </a:solidFill>
                <a:latin typeface="微软雅黑" panose="020B0503020204020204" charset="-122"/>
                <a:cs typeface="微软雅黑" panose="020B0503020204020204" charset="-122"/>
              </a:rPr>
              <a:t>素</a:t>
            </a:r>
            <a:r>
              <a:rPr sz="2000" b="1" dirty="0">
                <a:solidFill>
                  <a:srgbClr val="C00000"/>
                </a:solidFill>
                <a:latin typeface="微软雅黑" panose="020B0503020204020204" charset="-122"/>
                <a:cs typeface="微软雅黑" panose="020B0503020204020204" charset="-122"/>
              </a:rPr>
              <a:t>法</a:t>
            </a:r>
            <a:endParaRPr sz="2000">
              <a:latin typeface="微软雅黑" panose="020B0503020204020204" charset="-122"/>
              <a:cs typeface="微软雅黑" panose="020B0503020204020204" charset="-122"/>
            </a:endParaRPr>
          </a:p>
          <a:p>
            <a:pPr marL="434340" indent="-342900">
              <a:lnSpc>
                <a:spcPct val="100000"/>
              </a:lnSpc>
              <a:spcBef>
                <a:spcPts val="1200"/>
              </a:spcBef>
              <a:buClr>
                <a:srgbClr val="EC7C30"/>
              </a:buClr>
              <a:buFont typeface="Wingdings" panose="05000000000000000000"/>
              <a:buChar char=""/>
              <a:tabLst>
                <a:tab pos="434340" algn="l"/>
                <a:tab pos="434975" algn="l"/>
              </a:tabLst>
            </a:pPr>
            <a:r>
              <a:rPr lang="zh-CN" sz="2000" b="1" spc="-330" dirty="0">
                <a:solidFill>
                  <a:srgbClr val="C00000"/>
                </a:solidFill>
                <a:latin typeface="微软雅黑" panose="020B0503020204020204" charset="-122"/>
                <a:cs typeface="微软雅黑" panose="020B0503020204020204" charset="-122"/>
              </a:rPr>
              <a:t>前列腺素</a:t>
            </a:r>
            <a:r>
              <a:rPr sz="2000" b="1" spc="-330" dirty="0">
                <a:solidFill>
                  <a:srgbClr val="C00000"/>
                </a:solidFill>
                <a:latin typeface="微软雅黑" panose="020B0503020204020204" charset="-122"/>
                <a:cs typeface="微软雅黑" panose="020B0503020204020204" charset="-122"/>
              </a:rPr>
              <a:t>+</a:t>
            </a:r>
            <a:r>
              <a:rPr sz="2000" b="1" dirty="0">
                <a:solidFill>
                  <a:srgbClr val="C00000"/>
                </a:solidFill>
                <a:latin typeface="微软雅黑" panose="020B0503020204020204" charset="-122"/>
                <a:cs typeface="微软雅黑" panose="020B0503020204020204" charset="-122"/>
              </a:rPr>
              <a:t>促</a:t>
            </a:r>
            <a:r>
              <a:rPr sz="2000" b="1" spc="-15" dirty="0">
                <a:solidFill>
                  <a:srgbClr val="C00000"/>
                </a:solidFill>
                <a:latin typeface="微软雅黑" panose="020B0503020204020204" charset="-122"/>
                <a:cs typeface="微软雅黑" panose="020B0503020204020204" charset="-122"/>
              </a:rPr>
              <a:t>性</a:t>
            </a:r>
            <a:r>
              <a:rPr sz="2000" b="1" dirty="0">
                <a:solidFill>
                  <a:srgbClr val="C00000"/>
                </a:solidFill>
                <a:latin typeface="微软雅黑" panose="020B0503020204020204" charset="-122"/>
                <a:cs typeface="微软雅黑" panose="020B0503020204020204" charset="-122"/>
              </a:rPr>
              <a:t>腺激</a:t>
            </a:r>
            <a:r>
              <a:rPr sz="2000" b="1" spc="-15" dirty="0">
                <a:solidFill>
                  <a:srgbClr val="C00000"/>
                </a:solidFill>
                <a:latin typeface="微软雅黑" panose="020B0503020204020204" charset="-122"/>
                <a:cs typeface="微软雅黑" panose="020B0503020204020204" charset="-122"/>
              </a:rPr>
              <a:t>素</a:t>
            </a:r>
            <a:r>
              <a:rPr sz="2000" b="1" dirty="0">
                <a:solidFill>
                  <a:srgbClr val="C00000"/>
                </a:solidFill>
                <a:latin typeface="微软雅黑" panose="020B0503020204020204" charset="-122"/>
                <a:cs typeface="微软雅黑" panose="020B0503020204020204" charset="-122"/>
              </a:rPr>
              <a:t>法</a:t>
            </a:r>
            <a:endParaRPr sz="2000">
              <a:latin typeface="微软雅黑" panose="020B0503020204020204" charset="-122"/>
              <a:cs typeface="微软雅黑" panose="020B0503020204020204" charset="-122"/>
            </a:endParaRPr>
          </a:p>
        </p:txBody>
      </p:sp>
      <p:sp>
        <p:nvSpPr>
          <p:cNvPr id="9" name="object 9"/>
          <p:cNvSpPr txBox="1"/>
          <p:nvPr/>
        </p:nvSpPr>
        <p:spPr>
          <a:xfrm>
            <a:off x="7075678" y="2486025"/>
            <a:ext cx="1250950" cy="381635"/>
          </a:xfrm>
          <a:prstGeom prst="rect">
            <a:avLst/>
          </a:prstGeom>
        </p:spPr>
        <p:txBody>
          <a:bodyPr vert="horz" wrap="square" lIns="0" tIns="12700" rIns="0" bIns="0" rtlCol="0">
            <a:spAutoFit/>
          </a:bodyPr>
          <a:lstStyle/>
          <a:p>
            <a:pPr marL="12700">
              <a:lnSpc>
                <a:spcPct val="100000"/>
              </a:lnSpc>
              <a:spcBef>
                <a:spcPts val="100"/>
              </a:spcBef>
            </a:pPr>
            <a:r>
              <a:rPr sz="2400" b="1" spc="5" dirty="0">
                <a:latin typeface="微软雅黑" panose="020B0503020204020204" charset="-122"/>
                <a:cs typeface="微软雅黑" panose="020B0503020204020204" charset="-122"/>
              </a:rPr>
              <a:t>神经刺激</a:t>
            </a:r>
            <a:endParaRPr sz="2400">
              <a:latin typeface="微软雅黑" panose="020B0503020204020204" charset="-122"/>
              <a:cs typeface="微软雅黑" panose="020B0503020204020204" charset="-122"/>
            </a:endParaRPr>
          </a:p>
        </p:txBody>
      </p:sp>
      <p:sp>
        <p:nvSpPr>
          <p:cNvPr id="10" name="object 10"/>
          <p:cNvSpPr txBox="1"/>
          <p:nvPr/>
        </p:nvSpPr>
        <p:spPr>
          <a:xfrm>
            <a:off x="4367784" y="3068954"/>
            <a:ext cx="7633334" cy="1829435"/>
          </a:xfrm>
          <a:prstGeom prst="rect">
            <a:avLst/>
          </a:prstGeom>
          <a:ln w="19050">
            <a:solidFill>
              <a:srgbClr val="FFC000"/>
            </a:solidFill>
          </a:ln>
        </p:spPr>
        <p:txBody>
          <a:bodyPr vert="horz" wrap="square" lIns="0" tIns="23495" rIns="0" bIns="0" rtlCol="0">
            <a:spAutoFit/>
          </a:bodyPr>
          <a:lstStyle/>
          <a:p>
            <a:pPr marL="434975" marR="327025" indent="-342900">
              <a:lnSpc>
                <a:spcPts val="3600"/>
              </a:lnSpc>
              <a:spcBef>
                <a:spcPts val="185"/>
              </a:spcBef>
              <a:buClr>
                <a:srgbClr val="EC7C30"/>
              </a:buClr>
              <a:buFont typeface="Wingdings" panose="05000000000000000000" charset="0"/>
              <a:buChar char="p"/>
              <a:tabLst>
                <a:tab pos="434340" algn="l"/>
                <a:tab pos="434975" algn="l"/>
              </a:tabLst>
            </a:pPr>
            <a:r>
              <a:rPr sz="2000" b="1" spc="0" dirty="0">
                <a:solidFill>
                  <a:srgbClr val="2E5496"/>
                </a:solidFill>
                <a:latin typeface="微软雅黑" panose="020B0503020204020204" charset="-122"/>
                <a:cs typeface="微软雅黑" panose="020B0503020204020204" charset="-122"/>
              </a:rPr>
              <a:t>公畜</a:t>
            </a:r>
            <a:r>
              <a:rPr sz="2000" b="1" dirty="0">
                <a:solidFill>
                  <a:srgbClr val="2E5496"/>
                </a:solidFill>
                <a:latin typeface="微软雅黑" panose="020B0503020204020204" charset="-122"/>
                <a:cs typeface="微软雅黑" panose="020B0503020204020204" charset="-122"/>
              </a:rPr>
              <a:t>刺激</a:t>
            </a:r>
            <a:r>
              <a:rPr sz="2000" b="1" spc="-10" dirty="0">
                <a:solidFill>
                  <a:srgbClr val="2E5496"/>
                </a:solidFill>
                <a:latin typeface="微软雅黑" panose="020B0503020204020204" charset="-122"/>
                <a:cs typeface="微软雅黑" panose="020B0503020204020204" charset="-122"/>
              </a:rPr>
              <a:t>：</a:t>
            </a:r>
            <a:r>
              <a:rPr sz="2000" dirty="0">
                <a:latin typeface="宋体" panose="02010600030101010101" pitchFamily="2" charset="-122"/>
                <a:cs typeface="宋体" panose="02010600030101010101" pitchFamily="2" charset="-122"/>
              </a:rPr>
              <a:t>发情</a:t>
            </a:r>
            <a:r>
              <a:rPr sz="2000" spc="-15" dirty="0">
                <a:latin typeface="宋体" panose="02010600030101010101" pitchFamily="2" charset="-122"/>
                <a:cs typeface="宋体" panose="02010600030101010101" pitchFamily="2" charset="-122"/>
              </a:rPr>
              <a:t>季</a:t>
            </a:r>
            <a:r>
              <a:rPr sz="2000" dirty="0">
                <a:latin typeface="宋体" panose="02010600030101010101" pitchFamily="2" charset="-122"/>
                <a:cs typeface="宋体" panose="02010600030101010101" pitchFamily="2" charset="-122"/>
              </a:rPr>
              <a:t>节之</a:t>
            </a:r>
            <a:r>
              <a:rPr sz="2000" spc="-15" dirty="0">
                <a:latin typeface="宋体" panose="02010600030101010101" pitchFamily="2" charset="-122"/>
                <a:cs typeface="宋体" panose="02010600030101010101" pitchFamily="2" charset="-122"/>
              </a:rPr>
              <a:t>前</a:t>
            </a:r>
            <a:r>
              <a:rPr sz="2000" dirty="0">
                <a:latin typeface="宋体" panose="02010600030101010101" pitchFamily="2" charset="-122"/>
                <a:cs typeface="宋体" panose="02010600030101010101" pitchFamily="2" charset="-122"/>
              </a:rPr>
              <a:t>公羊</a:t>
            </a:r>
            <a:r>
              <a:rPr sz="2000" spc="-15" dirty="0">
                <a:latin typeface="宋体" panose="02010600030101010101" pitchFamily="2" charset="-122"/>
                <a:cs typeface="宋体" panose="02010600030101010101" pitchFamily="2" charset="-122"/>
              </a:rPr>
              <a:t>促</a:t>
            </a:r>
            <a:r>
              <a:rPr sz="2000" dirty="0">
                <a:latin typeface="宋体" panose="02010600030101010101" pitchFamily="2" charset="-122"/>
                <a:cs typeface="宋体" panose="02010600030101010101" pitchFamily="2" charset="-122"/>
              </a:rPr>
              <a:t>使母</a:t>
            </a:r>
            <a:r>
              <a:rPr sz="2000" spc="-15" dirty="0">
                <a:latin typeface="宋体" panose="02010600030101010101" pitchFamily="2" charset="-122"/>
                <a:cs typeface="宋体" panose="02010600030101010101" pitchFamily="2" charset="-122"/>
              </a:rPr>
              <a:t>羊</a:t>
            </a:r>
            <a:r>
              <a:rPr sz="2000" dirty="0">
                <a:latin typeface="宋体" panose="02010600030101010101" pitchFamily="2" charset="-122"/>
                <a:cs typeface="宋体" panose="02010600030101010101" pitchFamily="2" charset="-122"/>
              </a:rPr>
              <a:t>提前</a:t>
            </a:r>
            <a:r>
              <a:rPr sz="2000" spc="-15" dirty="0">
                <a:latin typeface="宋体" panose="02010600030101010101" pitchFamily="2" charset="-122"/>
                <a:cs typeface="宋体" panose="02010600030101010101" pitchFamily="2" charset="-122"/>
              </a:rPr>
              <a:t>发</a:t>
            </a:r>
            <a:r>
              <a:rPr sz="2000" dirty="0">
                <a:latin typeface="宋体" panose="02010600030101010101" pitchFamily="2" charset="-122"/>
                <a:cs typeface="宋体" panose="02010600030101010101" pitchFamily="2" charset="-122"/>
              </a:rPr>
              <a:t>情；</a:t>
            </a:r>
            <a:r>
              <a:rPr sz="2000" spc="-15" dirty="0">
                <a:latin typeface="宋体" panose="02010600030101010101" pitchFamily="2" charset="-122"/>
                <a:cs typeface="宋体" panose="02010600030101010101" pitchFamily="2" charset="-122"/>
              </a:rPr>
              <a:t>早</a:t>
            </a:r>
            <a:r>
              <a:rPr sz="2000" dirty="0">
                <a:latin typeface="宋体" panose="02010600030101010101" pitchFamily="2" charset="-122"/>
                <a:cs typeface="宋体" panose="02010600030101010101" pitchFamily="2" charset="-122"/>
              </a:rPr>
              <a:t>期断</a:t>
            </a:r>
            <a:r>
              <a:rPr sz="2000" spc="-15" dirty="0">
                <a:latin typeface="宋体" panose="02010600030101010101" pitchFamily="2" charset="-122"/>
                <a:cs typeface="宋体" panose="02010600030101010101" pitchFamily="2" charset="-122"/>
              </a:rPr>
              <a:t>乳</a:t>
            </a:r>
            <a:r>
              <a:rPr sz="2000" dirty="0">
                <a:latin typeface="宋体" panose="02010600030101010101" pitchFamily="2" charset="-122"/>
                <a:cs typeface="宋体" panose="02010600030101010101" pitchFamily="2" charset="-122"/>
              </a:rPr>
              <a:t>诱 导哺乳母猪发情时结</a:t>
            </a:r>
            <a:r>
              <a:rPr sz="2000" spc="-15" dirty="0">
                <a:latin typeface="宋体" panose="02010600030101010101" pitchFamily="2" charset="-122"/>
                <a:cs typeface="宋体" panose="02010600030101010101" pitchFamily="2" charset="-122"/>
              </a:rPr>
              <a:t>合</a:t>
            </a:r>
            <a:r>
              <a:rPr sz="2000" dirty="0">
                <a:latin typeface="宋体" panose="02010600030101010101" pitchFamily="2" charset="-122"/>
                <a:cs typeface="宋体" panose="02010600030101010101" pitchFamily="2" charset="-122"/>
              </a:rPr>
              <a:t>公猪</a:t>
            </a:r>
            <a:r>
              <a:rPr sz="2000" spc="-15" dirty="0">
                <a:latin typeface="宋体" panose="02010600030101010101" pitchFamily="2" charset="-122"/>
                <a:cs typeface="宋体" panose="02010600030101010101" pitchFamily="2" charset="-122"/>
              </a:rPr>
              <a:t>性</a:t>
            </a:r>
            <a:r>
              <a:rPr sz="2000" dirty="0">
                <a:latin typeface="宋体" panose="02010600030101010101" pitchFamily="2" charset="-122"/>
                <a:cs typeface="宋体" panose="02010600030101010101" pitchFamily="2" charset="-122"/>
              </a:rPr>
              <a:t>刺激。</a:t>
            </a:r>
            <a:endParaRPr sz="2000">
              <a:latin typeface="宋体" panose="02010600030101010101" pitchFamily="2" charset="-122"/>
              <a:cs typeface="宋体" panose="02010600030101010101" pitchFamily="2" charset="-122"/>
            </a:endParaRPr>
          </a:p>
          <a:p>
            <a:pPr marL="434975" indent="-342900">
              <a:lnSpc>
                <a:spcPct val="100000"/>
              </a:lnSpc>
              <a:spcBef>
                <a:spcPts val="880"/>
              </a:spcBef>
              <a:buClr>
                <a:srgbClr val="EC7C30"/>
              </a:buClr>
              <a:buFont typeface="Wingdings" panose="05000000000000000000" charset="0"/>
              <a:buChar char="p"/>
              <a:tabLst>
                <a:tab pos="434340" algn="l"/>
                <a:tab pos="434975" algn="l"/>
              </a:tabLst>
            </a:pPr>
            <a:r>
              <a:rPr sz="2000" b="1" spc="0" dirty="0">
                <a:solidFill>
                  <a:srgbClr val="2E5496"/>
                </a:solidFill>
                <a:latin typeface="微软雅黑" panose="020B0503020204020204" charset="-122"/>
                <a:cs typeface="微软雅黑" panose="020B0503020204020204" charset="-122"/>
              </a:rPr>
              <a:t>光照</a:t>
            </a:r>
            <a:r>
              <a:rPr sz="2000" b="1" dirty="0">
                <a:solidFill>
                  <a:srgbClr val="2E5496"/>
                </a:solidFill>
                <a:latin typeface="微软雅黑" panose="020B0503020204020204" charset="-122"/>
                <a:cs typeface="微软雅黑" panose="020B0503020204020204" charset="-122"/>
              </a:rPr>
              <a:t>刺激</a:t>
            </a:r>
            <a:r>
              <a:rPr sz="2000" b="1" spc="-10" dirty="0">
                <a:solidFill>
                  <a:srgbClr val="2E5496"/>
                </a:solidFill>
                <a:latin typeface="微软雅黑" panose="020B0503020204020204" charset="-122"/>
                <a:cs typeface="微软雅黑" panose="020B0503020204020204" charset="-122"/>
              </a:rPr>
              <a:t>：</a:t>
            </a:r>
            <a:r>
              <a:rPr sz="2000" dirty="0">
                <a:latin typeface="宋体" panose="02010600030101010101" pitchFamily="2" charset="-122"/>
                <a:cs typeface="宋体" panose="02010600030101010101" pitchFamily="2" charset="-122"/>
              </a:rPr>
              <a:t>模拟</a:t>
            </a:r>
            <a:r>
              <a:rPr sz="2000" spc="-15" dirty="0">
                <a:latin typeface="宋体" panose="02010600030101010101" pitchFamily="2" charset="-122"/>
                <a:cs typeface="宋体" panose="02010600030101010101" pitchFamily="2" charset="-122"/>
              </a:rPr>
              <a:t>秋</a:t>
            </a:r>
            <a:r>
              <a:rPr sz="2000" dirty="0">
                <a:latin typeface="宋体" panose="02010600030101010101" pitchFamily="2" charset="-122"/>
                <a:cs typeface="宋体" panose="02010600030101010101" pitchFamily="2" charset="-122"/>
              </a:rPr>
              <a:t>季的</a:t>
            </a:r>
            <a:r>
              <a:rPr sz="2000" spc="-15" dirty="0">
                <a:latin typeface="宋体" panose="02010600030101010101" pitchFamily="2" charset="-122"/>
                <a:cs typeface="宋体" panose="02010600030101010101" pitchFamily="2" charset="-122"/>
              </a:rPr>
              <a:t>光</a:t>
            </a:r>
            <a:r>
              <a:rPr sz="2000" dirty="0">
                <a:latin typeface="宋体" panose="02010600030101010101" pitchFamily="2" charset="-122"/>
                <a:cs typeface="宋体" panose="02010600030101010101" pitchFamily="2" charset="-122"/>
              </a:rPr>
              <a:t>照周</a:t>
            </a:r>
            <a:r>
              <a:rPr sz="2000" spc="-15" dirty="0">
                <a:latin typeface="宋体" panose="02010600030101010101" pitchFamily="2" charset="-122"/>
                <a:cs typeface="宋体" panose="02010600030101010101" pitchFamily="2" charset="-122"/>
              </a:rPr>
              <a:t>期</a:t>
            </a:r>
            <a:r>
              <a:rPr sz="2000" dirty="0">
                <a:latin typeface="宋体" panose="02010600030101010101" pitchFamily="2" charset="-122"/>
                <a:cs typeface="宋体" panose="02010600030101010101" pitchFamily="2" charset="-122"/>
              </a:rPr>
              <a:t>诱导</a:t>
            </a:r>
            <a:r>
              <a:rPr sz="2000" spc="-15" dirty="0">
                <a:latin typeface="宋体" panose="02010600030101010101" pitchFamily="2" charset="-122"/>
                <a:cs typeface="宋体" panose="02010600030101010101" pitchFamily="2" charset="-122"/>
              </a:rPr>
              <a:t>母</a:t>
            </a:r>
            <a:r>
              <a:rPr sz="2000" dirty="0">
                <a:latin typeface="宋体" panose="02010600030101010101" pitchFamily="2" charset="-122"/>
                <a:cs typeface="宋体" panose="02010600030101010101" pitchFamily="2" charset="-122"/>
              </a:rPr>
              <a:t>羊发</a:t>
            </a:r>
            <a:r>
              <a:rPr sz="2000" spc="-15" dirty="0">
                <a:latin typeface="宋体" panose="02010600030101010101" pitchFamily="2" charset="-122"/>
                <a:cs typeface="宋体" panose="02010600030101010101" pitchFamily="2" charset="-122"/>
              </a:rPr>
              <a:t>情</a:t>
            </a:r>
            <a:r>
              <a:rPr sz="2000" dirty="0">
                <a:latin typeface="宋体" panose="02010600030101010101" pitchFamily="2" charset="-122"/>
                <a:cs typeface="宋体" panose="02010600030101010101" pitchFamily="2" charset="-122"/>
              </a:rPr>
              <a:t>。</a:t>
            </a:r>
            <a:endParaRPr sz="2000">
              <a:latin typeface="宋体" panose="02010600030101010101" pitchFamily="2" charset="-122"/>
              <a:cs typeface="宋体" panose="02010600030101010101" pitchFamily="2" charset="-122"/>
            </a:endParaRPr>
          </a:p>
          <a:p>
            <a:pPr marL="434975" indent="-342900">
              <a:lnSpc>
                <a:spcPct val="100000"/>
              </a:lnSpc>
              <a:spcBef>
                <a:spcPts val="1205"/>
              </a:spcBef>
              <a:buClr>
                <a:srgbClr val="EC7C30"/>
              </a:buClr>
              <a:buFont typeface="Wingdings" panose="05000000000000000000" charset="0"/>
              <a:buChar char="p"/>
              <a:tabLst>
                <a:tab pos="434340" algn="l"/>
                <a:tab pos="434975" algn="l"/>
              </a:tabLst>
            </a:pPr>
            <a:r>
              <a:rPr sz="2000" b="1" spc="0" dirty="0">
                <a:solidFill>
                  <a:srgbClr val="2E5496"/>
                </a:solidFill>
                <a:latin typeface="微软雅黑" panose="020B0503020204020204" charset="-122"/>
                <a:cs typeface="微软雅黑" panose="020B0503020204020204" charset="-122"/>
              </a:rPr>
              <a:t>补饲</a:t>
            </a:r>
            <a:r>
              <a:rPr sz="2000" b="1" spc="-5" dirty="0">
                <a:solidFill>
                  <a:srgbClr val="2E5496"/>
                </a:solidFill>
                <a:latin typeface="微软雅黑" panose="020B0503020204020204" charset="-122"/>
                <a:cs typeface="微软雅黑" panose="020B0503020204020204" charset="-122"/>
              </a:rPr>
              <a:t>催</a:t>
            </a:r>
            <a:r>
              <a:rPr sz="2000" b="1" spc="-10" dirty="0">
                <a:solidFill>
                  <a:srgbClr val="2E5496"/>
                </a:solidFill>
                <a:latin typeface="微软雅黑" panose="020B0503020204020204" charset="-122"/>
                <a:cs typeface="微软雅黑" panose="020B0503020204020204" charset="-122"/>
              </a:rPr>
              <a:t>情</a:t>
            </a:r>
            <a:r>
              <a:rPr sz="2000" b="1" spc="0" dirty="0">
                <a:solidFill>
                  <a:srgbClr val="2E5496"/>
                </a:solidFill>
                <a:latin typeface="微软雅黑" panose="020B0503020204020204" charset="-122"/>
                <a:cs typeface="微软雅黑" panose="020B0503020204020204" charset="-122"/>
              </a:rPr>
              <a:t>：</a:t>
            </a:r>
            <a:r>
              <a:rPr sz="2000" spc="-10" dirty="0">
                <a:latin typeface="宋体" panose="02010600030101010101" pitchFamily="2" charset="-122"/>
                <a:cs typeface="宋体" panose="02010600030101010101" pitchFamily="2" charset="-122"/>
              </a:rPr>
              <a:t>临</a:t>
            </a:r>
            <a:r>
              <a:rPr sz="2000" spc="0" dirty="0">
                <a:latin typeface="宋体" panose="02010600030101010101" pitchFamily="2" charset="-122"/>
                <a:cs typeface="宋体" panose="02010600030101010101" pitchFamily="2" charset="-122"/>
              </a:rPr>
              <a:t>近母</a:t>
            </a:r>
            <a:r>
              <a:rPr sz="2000" spc="-5" dirty="0">
                <a:latin typeface="宋体" panose="02010600030101010101" pitchFamily="2" charset="-122"/>
                <a:cs typeface="宋体" panose="02010600030101010101" pitchFamily="2" charset="-122"/>
              </a:rPr>
              <a:t>羊</a:t>
            </a:r>
            <a:r>
              <a:rPr sz="2000" spc="-10" dirty="0">
                <a:latin typeface="宋体" panose="02010600030101010101" pitchFamily="2" charset="-122"/>
                <a:cs typeface="宋体" panose="02010600030101010101" pitchFamily="2" charset="-122"/>
              </a:rPr>
              <a:t>发</a:t>
            </a:r>
            <a:r>
              <a:rPr sz="2000" spc="0" dirty="0">
                <a:latin typeface="宋体" panose="02010600030101010101" pitchFamily="2" charset="-122"/>
                <a:cs typeface="宋体" panose="02010600030101010101" pitchFamily="2" charset="-122"/>
              </a:rPr>
              <a:t>情</a:t>
            </a:r>
            <a:r>
              <a:rPr sz="2000" spc="-15" dirty="0">
                <a:latin typeface="宋体" panose="02010600030101010101" pitchFamily="2" charset="-122"/>
                <a:cs typeface="宋体" panose="02010600030101010101" pitchFamily="2" charset="-122"/>
              </a:rPr>
              <a:t>季</a:t>
            </a:r>
            <a:r>
              <a:rPr sz="2000" spc="0" dirty="0">
                <a:latin typeface="宋体" panose="02010600030101010101" pitchFamily="2" charset="-122"/>
                <a:cs typeface="宋体" panose="02010600030101010101" pitchFamily="2" charset="-122"/>
              </a:rPr>
              <a:t>节，</a:t>
            </a:r>
            <a:r>
              <a:rPr sz="2000" spc="-5" dirty="0">
                <a:latin typeface="宋体" panose="02010600030101010101" pitchFamily="2" charset="-122"/>
                <a:cs typeface="宋体" panose="02010600030101010101" pitchFamily="2" charset="-122"/>
              </a:rPr>
              <a:t>补</a:t>
            </a:r>
            <a:r>
              <a:rPr sz="2000" spc="-10" dirty="0">
                <a:latin typeface="宋体" panose="02010600030101010101" pitchFamily="2" charset="-122"/>
                <a:cs typeface="宋体" panose="02010600030101010101" pitchFamily="2" charset="-122"/>
              </a:rPr>
              <a:t>饲</a:t>
            </a:r>
            <a:r>
              <a:rPr sz="2000" spc="0" dirty="0">
                <a:latin typeface="宋体" panose="02010600030101010101" pitchFamily="2" charset="-122"/>
                <a:cs typeface="宋体" panose="02010600030101010101" pitchFamily="2" charset="-122"/>
              </a:rPr>
              <a:t>增</a:t>
            </a:r>
            <a:r>
              <a:rPr sz="2000" spc="-15" dirty="0">
                <a:latin typeface="宋体" panose="02010600030101010101" pitchFamily="2" charset="-122"/>
                <a:cs typeface="宋体" panose="02010600030101010101" pitchFamily="2" charset="-122"/>
              </a:rPr>
              <a:t>加</a:t>
            </a:r>
            <a:r>
              <a:rPr sz="2000" spc="0" dirty="0">
                <a:latin typeface="宋体" panose="02010600030101010101" pitchFamily="2" charset="-122"/>
                <a:cs typeface="宋体" panose="02010600030101010101" pitchFamily="2" charset="-122"/>
              </a:rPr>
              <a:t>营养</a:t>
            </a:r>
            <a:r>
              <a:rPr sz="2000" spc="-5" dirty="0">
                <a:latin typeface="宋体" panose="02010600030101010101" pitchFamily="2" charset="-122"/>
                <a:cs typeface="宋体" panose="02010600030101010101" pitchFamily="2" charset="-122"/>
              </a:rPr>
              <a:t>，</a:t>
            </a:r>
            <a:r>
              <a:rPr sz="2000" spc="-10" dirty="0">
                <a:latin typeface="宋体" panose="02010600030101010101" pitchFamily="2" charset="-122"/>
                <a:cs typeface="宋体" panose="02010600030101010101" pitchFamily="2" charset="-122"/>
              </a:rPr>
              <a:t>促</a:t>
            </a:r>
            <a:r>
              <a:rPr sz="2000" spc="0" dirty="0">
                <a:latin typeface="宋体" panose="02010600030101010101" pitchFamily="2" charset="-122"/>
                <a:cs typeface="宋体" panose="02010600030101010101" pitchFamily="2" charset="-122"/>
              </a:rPr>
              <a:t>进</a:t>
            </a:r>
            <a:r>
              <a:rPr sz="2000" spc="-15" dirty="0">
                <a:latin typeface="宋体" panose="02010600030101010101" pitchFamily="2" charset="-122"/>
                <a:cs typeface="宋体" panose="02010600030101010101" pitchFamily="2" charset="-122"/>
              </a:rPr>
              <a:t>母</a:t>
            </a:r>
            <a:r>
              <a:rPr sz="2000" spc="0" dirty="0">
                <a:latin typeface="宋体" panose="02010600030101010101" pitchFamily="2" charset="-122"/>
                <a:cs typeface="宋体" panose="02010600030101010101" pitchFamily="2" charset="-122"/>
              </a:rPr>
              <a:t>羊发</a:t>
            </a:r>
            <a:r>
              <a:rPr sz="2000" spc="-5" dirty="0">
                <a:latin typeface="宋体" panose="02010600030101010101" pitchFamily="2" charset="-122"/>
                <a:cs typeface="宋体" panose="02010600030101010101" pitchFamily="2" charset="-122"/>
              </a:rPr>
              <a:t>情</a:t>
            </a:r>
            <a:r>
              <a:rPr sz="2000" spc="0" dirty="0">
                <a:latin typeface="宋体" panose="02010600030101010101" pitchFamily="2" charset="-122"/>
                <a:cs typeface="宋体" panose="02010600030101010101" pitchFamily="2" charset="-122"/>
              </a:rPr>
              <a:t>。</a:t>
            </a:r>
            <a:endParaRPr sz="2000">
              <a:latin typeface="宋体" panose="02010600030101010101" pitchFamily="2" charset="-122"/>
              <a:cs typeface="宋体" panose="02010600030101010101" pitchFamily="2" charset="-122"/>
            </a:endParaRPr>
          </a:p>
        </p:txBody>
      </p:sp>
      <p:sp>
        <p:nvSpPr>
          <p:cNvPr id="11" name="object 11"/>
          <p:cNvSpPr/>
          <p:nvPr/>
        </p:nvSpPr>
        <p:spPr>
          <a:xfrm>
            <a:off x="623392" y="4437164"/>
            <a:ext cx="2233294" cy="1389126"/>
          </a:xfrm>
          <a:prstGeom prst="rect">
            <a:avLst/>
          </a:prstGeom>
          <a:blipFill>
            <a:blip r:embed="rId2" cstate="print"/>
            <a:stretch>
              <a:fillRect/>
            </a:stretch>
          </a:blipFill>
        </p:spPr>
        <p:txBody>
          <a:bodyPr wrap="square" lIns="0" tIns="0" rIns="0" bIns="0" rtlCol="0"/>
          <a:lstStyle/>
          <a:p/>
        </p:txBody>
      </p:sp>
      <p:sp>
        <p:nvSpPr>
          <p:cNvPr id="12" name="object 12"/>
          <p:cNvSpPr/>
          <p:nvPr/>
        </p:nvSpPr>
        <p:spPr>
          <a:xfrm>
            <a:off x="3043427" y="5211762"/>
            <a:ext cx="2186940" cy="1498727"/>
          </a:xfrm>
          <a:prstGeom prst="rect">
            <a:avLst/>
          </a:prstGeom>
          <a:blipFill>
            <a:blip r:embed="rId3" cstate="print"/>
            <a:stretch>
              <a:fillRect/>
            </a:stretch>
          </a:blipFill>
        </p:spPr>
        <p:txBody>
          <a:bodyPr wrap="square" lIns="0" tIns="0" rIns="0" bIns="0" rtlCol="0"/>
          <a:lstStyle/>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AutoShape 2"/>
          <p:cNvSpPr>
            <a:spLocks noGrp="1"/>
          </p:cNvSpPr>
          <p:nvPr>
            <p:ph type="title"/>
          </p:nvPr>
        </p:nvSpPr>
        <p:spPr>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lang="zh-CN" altLang="en-US" sz="4800" b="1" dirty="0">
                <a:solidFill>
                  <a:srgbClr val="002060"/>
                </a:solidFill>
                <a:cs typeface="+mn-cs"/>
              </a:rPr>
              <a:t>诱导发情方法：</a:t>
            </a:r>
            <a:endParaRPr lang="zh-CN" altLang="en-US" sz="4800" b="1" dirty="0">
              <a:solidFill>
                <a:srgbClr val="002060"/>
              </a:solidFill>
              <a:cs typeface="+mn-cs"/>
            </a:endParaRPr>
          </a:p>
        </p:txBody>
      </p:sp>
      <p:sp>
        <p:nvSpPr>
          <p:cNvPr id="32771" name="Rectangle 3"/>
          <p:cNvSpPr>
            <a:spLocks noGrp="1"/>
          </p:cNvSpPr>
          <p:nvPr>
            <p:ph idx="1"/>
          </p:nvPr>
        </p:nvSpPr>
        <p:spPr/>
        <p:txBody>
          <a:bodyPr/>
          <a:lstStyle/>
          <a:p>
            <a:pPr marL="873125" indent="-514350" eaLnBrk="1" hangingPunct="1">
              <a:spcBef>
                <a:spcPct val="0"/>
              </a:spcBef>
              <a:buFont typeface="+mj-lt"/>
              <a:buAutoNum type="arabicPeriod"/>
            </a:pPr>
            <a:r>
              <a:rPr lang="zh-CN" altLang="en-US" sz="2800" dirty="0">
                <a:solidFill>
                  <a:srgbClr val="002060"/>
                </a:solidFill>
              </a:rPr>
              <a:t>促性腺激素处理，</a:t>
            </a:r>
            <a:r>
              <a:rPr lang="zh-CN" altLang="en-US" sz="2800" dirty="0"/>
              <a:t>如季节性、泌乳性乏情的卵巢静止，用促卵泡素</a:t>
            </a:r>
            <a:r>
              <a:rPr lang="zh-CN" altLang="en-US" sz="2800" dirty="0">
                <a:solidFill>
                  <a:srgbClr val="002060"/>
                </a:solidFill>
              </a:rPr>
              <a:t>FSH</a:t>
            </a:r>
            <a:r>
              <a:rPr lang="zh-CN" altLang="en-US" sz="2800" dirty="0"/>
              <a:t>、孕马血清促性腺激素</a:t>
            </a:r>
            <a:r>
              <a:rPr lang="zh-CN" altLang="en-US" sz="2800" dirty="0">
                <a:solidFill>
                  <a:srgbClr val="002060"/>
                </a:solidFill>
              </a:rPr>
              <a:t>PMSG</a:t>
            </a:r>
            <a:r>
              <a:rPr lang="zh-CN" altLang="en-US" sz="2800" dirty="0"/>
              <a:t>处理。</a:t>
            </a:r>
            <a:endParaRPr lang="zh-CN" altLang="en-US" sz="2800" dirty="0"/>
          </a:p>
          <a:p>
            <a:pPr marL="873125" indent="-514350" eaLnBrk="1" hangingPunct="1">
              <a:spcBef>
                <a:spcPct val="0"/>
              </a:spcBef>
              <a:buFont typeface="+mj-lt"/>
              <a:buAutoNum type="arabicPeriod"/>
            </a:pPr>
            <a:r>
              <a:rPr lang="zh-CN" altLang="en-US" sz="2800" dirty="0">
                <a:solidFill>
                  <a:srgbClr val="002060"/>
                </a:solidFill>
              </a:rPr>
              <a:t>外激素或异性刺激</a:t>
            </a:r>
            <a:r>
              <a:rPr lang="zh-CN" altLang="en-US" sz="2800" dirty="0"/>
              <a:t>，不与公羊接触</a:t>
            </a:r>
            <a:r>
              <a:rPr lang="en-US" altLang="zh-CN" sz="2800" dirty="0"/>
              <a:t>20</a:t>
            </a:r>
            <a:r>
              <a:rPr lang="zh-CN" altLang="en-US" sz="2800" dirty="0"/>
              <a:t>天以上的母羊，接触公羊后</a:t>
            </a:r>
            <a:r>
              <a:rPr lang="en-US" altLang="zh-CN" sz="2800" dirty="0"/>
              <a:t>5~7d</a:t>
            </a:r>
            <a:r>
              <a:rPr lang="zh-CN" altLang="en-US" sz="2800" dirty="0"/>
              <a:t>有大量母羊发情。</a:t>
            </a:r>
            <a:endParaRPr lang="zh-CN" altLang="en-US" sz="2800" dirty="0"/>
          </a:p>
          <a:p>
            <a:pPr marL="873125" indent="-514350" eaLnBrk="1" hangingPunct="1">
              <a:spcBef>
                <a:spcPct val="0"/>
              </a:spcBef>
              <a:buFont typeface="+mj-lt"/>
              <a:buAutoNum type="arabicPeriod"/>
            </a:pPr>
            <a:r>
              <a:rPr lang="zh-CN" altLang="en-US" sz="2800" dirty="0">
                <a:solidFill>
                  <a:srgbClr val="002060"/>
                </a:solidFill>
              </a:rPr>
              <a:t>提早断乳</a:t>
            </a:r>
            <a:r>
              <a:rPr lang="zh-CN" altLang="en-US" sz="2800" dirty="0"/>
              <a:t>，如母猪</a:t>
            </a:r>
            <a:r>
              <a:rPr lang="en-US" altLang="zh-CN" sz="2800" dirty="0"/>
              <a:t>16d</a:t>
            </a:r>
            <a:r>
              <a:rPr lang="zh-CN" altLang="en-US" sz="2800" dirty="0"/>
              <a:t>超早期断奶；羊如要达到一年二产的则羔羊</a:t>
            </a:r>
            <a:r>
              <a:rPr lang="en-US" altLang="zh-CN" sz="2800" dirty="0"/>
              <a:t>15~30d</a:t>
            </a:r>
            <a:r>
              <a:rPr lang="zh-CN" altLang="en-US" sz="2800" dirty="0"/>
              <a:t>断奶，二年三胎</a:t>
            </a:r>
            <a:r>
              <a:rPr lang="en-US" altLang="zh-CN" sz="2800" dirty="0"/>
              <a:t>45~60d</a:t>
            </a:r>
            <a:r>
              <a:rPr lang="zh-CN" altLang="en-US" sz="2800" dirty="0"/>
              <a:t>断奶。</a:t>
            </a:r>
            <a:endParaRPr lang="zh-CN" altLang="en-US" sz="2800" dirty="0"/>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p>
            <a:pPr algn="ctr"/>
            <a:r>
              <a:rPr lang="zh-CN" altLang="en-US" b="1" dirty="0">
                <a:solidFill>
                  <a:schemeClr val="tx1"/>
                </a:solidFill>
                <a:latin typeface="微软雅黑" panose="020B0503020204020204" charset="-122"/>
                <a:ea typeface="微软雅黑" panose="020B0503020204020204" charset="-122"/>
                <a:sym typeface="+mn-ea"/>
              </a:rPr>
              <a:t>诱导发情方法：</a:t>
            </a:r>
            <a:endParaRPr lang="zh-CN" altLang="en-US" b="1" dirty="0">
              <a:solidFill>
                <a:schemeClr val="tx1"/>
              </a:solidFill>
              <a:latin typeface="微软雅黑" panose="020B0503020204020204" charset="-122"/>
              <a:ea typeface="微软雅黑" panose="020B0503020204020204" charset="-122"/>
              <a:sym typeface="+mn-ea"/>
            </a:endParaRPr>
          </a:p>
        </p:txBody>
      </p:sp>
      <p:sp>
        <p:nvSpPr>
          <p:cNvPr id="33794" name="内容占位符 2"/>
          <p:cNvSpPr>
            <a:spLocks noGrp="1"/>
          </p:cNvSpPr>
          <p:nvPr>
            <p:ph idx="1"/>
          </p:nvPr>
        </p:nvSpPr>
        <p:spPr/>
        <p:txBody>
          <a:bodyPr/>
          <a:lstStyle/>
          <a:p>
            <a:pPr marL="514350" indent="-514350" eaLnBrk="1" hangingPunct="1">
              <a:spcBef>
                <a:spcPct val="0"/>
              </a:spcBef>
              <a:buFont typeface="+mj-lt"/>
              <a:buAutoNum type="arabicPeriod" startAt="4"/>
            </a:pPr>
            <a:r>
              <a:rPr lang="zh-CN" altLang="en-US" dirty="0">
                <a:solidFill>
                  <a:srgbClr val="002060"/>
                </a:solidFill>
              </a:rPr>
              <a:t>控制光照及其它方法，</a:t>
            </a:r>
            <a:r>
              <a:rPr lang="zh-CN" altLang="en-US" dirty="0"/>
              <a:t>如舍饲羊可先提供每天</a:t>
            </a:r>
            <a:r>
              <a:rPr lang="en-US" altLang="zh-CN" dirty="0"/>
              <a:t>12~14h</a:t>
            </a:r>
            <a:r>
              <a:rPr lang="zh-CN" altLang="en-US" dirty="0"/>
              <a:t>的人工光照</a:t>
            </a:r>
            <a:r>
              <a:rPr lang="en-US" altLang="zh-CN" dirty="0"/>
              <a:t>60d</a:t>
            </a:r>
            <a:r>
              <a:rPr lang="zh-CN" altLang="en-US" dirty="0"/>
              <a:t>，再突然减少，</a:t>
            </a:r>
            <a:r>
              <a:rPr lang="en-US" altLang="zh-CN" dirty="0"/>
              <a:t>50~70d</a:t>
            </a:r>
            <a:r>
              <a:rPr lang="zh-CN" altLang="en-US" dirty="0"/>
              <a:t>后有大量母羊发情。</a:t>
            </a:r>
            <a:endParaRPr lang="zh-CN" altLang="en-US" dirty="0"/>
          </a:p>
          <a:p>
            <a:pPr marL="514350" indent="-514350" eaLnBrk="1" hangingPunct="1">
              <a:spcBef>
                <a:spcPct val="0"/>
              </a:spcBef>
              <a:buFont typeface="+mj-lt"/>
              <a:buAutoNum type="arabicPeriod" startAt="4"/>
            </a:pPr>
            <a:r>
              <a:rPr lang="zh-CN" altLang="en-US" dirty="0">
                <a:solidFill>
                  <a:srgbClr val="002060"/>
                </a:solidFill>
              </a:rPr>
              <a:t>溶解黄体。</a:t>
            </a:r>
            <a:r>
              <a:rPr lang="zh-CN" altLang="en-US" dirty="0"/>
              <a:t>持久黄体引起的病理性乏情用前列腺素</a:t>
            </a:r>
            <a:r>
              <a:rPr lang="zh-CN" altLang="en-US" dirty="0">
                <a:solidFill>
                  <a:srgbClr val="002060"/>
                </a:solidFill>
              </a:rPr>
              <a:t>PG</a:t>
            </a:r>
            <a:r>
              <a:rPr lang="zh-CN" altLang="en-US" dirty="0"/>
              <a:t>处理。</a:t>
            </a:r>
            <a:endParaRPr lang="zh-CN" altLang="en-US" dirty="0"/>
          </a:p>
          <a:p>
            <a:pPr marL="514350" indent="-514350" eaLnBrk="1" hangingPunct="1">
              <a:spcBef>
                <a:spcPct val="0"/>
              </a:spcBef>
              <a:buFont typeface="+mj-lt"/>
              <a:buAutoNum type="arabicPeriod" startAt="4"/>
            </a:pPr>
            <a:endParaRPr lang="zh-CN" altLang="en-US" dirty="0"/>
          </a:p>
        </p:txBody>
      </p:sp>
      <p:sp>
        <p:nvSpPr>
          <p:cNvPr id="4" name="日期占位符 1"/>
          <p:cNvSpPr>
            <a:spLocks noGrp="1"/>
          </p:cNvSpPr>
          <p:nvPr>
            <p:ph type="dt" sz="half" idx="10"/>
          </p:nvPr>
        </p:nvSpPr>
        <p:spPr/>
        <p:txBody>
          <a:bodyPr/>
          <a:lstStyle/>
          <a:p>
            <a:pPr>
              <a:defRPr/>
            </a:pPr>
            <a:r>
              <a:rPr lang="en-US" altLang="zh-CN"/>
              <a:t>2019/5/08</a:t>
            </a:r>
            <a:endParaRPr lang="en-US" altLang="zh-CN"/>
          </a:p>
        </p:txBody>
      </p:sp>
      <p:sp>
        <p:nvSpPr>
          <p:cNvPr id="33796" name="Rectangle 3"/>
          <p:cNvSpPr>
            <a:spLocks noChangeArrowheads="1"/>
          </p:cNvSpPr>
          <p:nvPr/>
        </p:nvSpPr>
        <p:spPr bwMode="auto">
          <a:xfrm>
            <a:off x="4038600" y="990600"/>
            <a:ext cx="30988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endParaRPr lang="zh-CN" altLang="en-US" sz="4800" b="1" dirty="0">
              <a:solidFill>
                <a:srgbClr val="FFFF00"/>
              </a:solidFill>
              <a:latin typeface="微软雅黑" panose="020B0503020204020204" charset="-122"/>
              <a:ea typeface="微软雅黑" panose="020B0503020204020204" charset="-122"/>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p>
            <a:pPr algn="ctr"/>
            <a:r>
              <a:rPr lang="zh-CN" altLang="en-US" dirty="0">
                <a:solidFill>
                  <a:schemeClr val="tx1"/>
                </a:solidFill>
                <a:latin typeface="微软雅黑" panose="020B0503020204020204" charset="-122"/>
                <a:ea typeface="微软雅黑" panose="020B0503020204020204" charset="-122"/>
                <a:sym typeface="+mn-ea"/>
              </a:rPr>
              <a:t>诱导发情方法：</a:t>
            </a:r>
            <a:endParaRPr lang="zh-CN" altLang="en-US" dirty="0">
              <a:solidFill>
                <a:schemeClr val="tx1"/>
              </a:solidFill>
              <a:latin typeface="微软雅黑" panose="020B0503020204020204" charset="-122"/>
              <a:ea typeface="微软雅黑" panose="020B0503020204020204" charset="-122"/>
              <a:sym typeface="+mn-ea"/>
            </a:endParaRPr>
          </a:p>
        </p:txBody>
      </p:sp>
      <p:sp>
        <p:nvSpPr>
          <p:cNvPr id="6" name="内容占位符 5"/>
          <p:cNvSpPr>
            <a:spLocks noGrp="1"/>
          </p:cNvSpPr>
          <p:nvPr>
            <p:ph idx="1"/>
          </p:nvPr>
        </p:nvSpPr>
        <p:spPr/>
        <p:txBody>
          <a:bodyPr/>
          <a:p>
            <a:endParaRPr lang="zh-CN" altLang="en-US"/>
          </a:p>
        </p:txBody>
      </p:sp>
      <p:sp>
        <p:nvSpPr>
          <p:cNvPr id="4" name="日期占位符 1"/>
          <p:cNvSpPr>
            <a:spLocks noGrp="1"/>
          </p:cNvSpPr>
          <p:nvPr>
            <p:ph type="dt" sz="half" idx="10"/>
          </p:nvPr>
        </p:nvSpPr>
        <p:spPr/>
        <p:txBody>
          <a:bodyPr/>
          <a:lstStyle/>
          <a:p>
            <a:pPr>
              <a:defRPr/>
            </a:pPr>
            <a:r>
              <a:rPr lang="en-US" altLang="zh-CN"/>
              <a:t>2019/5/08</a:t>
            </a:r>
            <a:endParaRPr lang="en-US" altLang="zh-CN"/>
          </a:p>
        </p:txBody>
      </p:sp>
      <p:sp>
        <p:nvSpPr>
          <p:cNvPr id="34819" name="Rectangle 2"/>
          <p:cNvSpPr>
            <a:spLocks noChangeArrowheads="1"/>
          </p:cNvSpPr>
          <p:nvPr/>
        </p:nvSpPr>
        <p:spPr bwMode="auto">
          <a:xfrm>
            <a:off x="1003300" y="2142227"/>
            <a:ext cx="10185400" cy="3322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381000">
              <a:lnSpc>
                <a:spcPct val="150000"/>
              </a:lnSpc>
              <a:spcBef>
                <a:spcPct val="20000"/>
              </a:spcBef>
              <a:buFont typeface="Arial" panose="020B0604020202020204" pitchFamily="34" charset="0"/>
              <a:buChar char="•"/>
              <a:defRPr sz="3200">
                <a:solidFill>
                  <a:schemeClr val="bg1"/>
                </a:solidFill>
                <a:latin typeface="微软雅黑" panose="020B0503020204020204" charset="-122"/>
                <a:ea typeface="微软雅黑" panose="020B0503020204020204" charset="-122"/>
              </a:defRPr>
            </a:lvl1pPr>
            <a:lvl2pPr marL="742950" indent="-285750">
              <a:lnSpc>
                <a:spcPct val="150000"/>
              </a:lnSpc>
              <a:spcBef>
                <a:spcPct val="20000"/>
              </a:spcBef>
              <a:buFont typeface="Arial" panose="020B0604020202020204" pitchFamily="34" charset="0"/>
              <a:buChar char="–"/>
              <a:defRPr sz="2800">
                <a:solidFill>
                  <a:schemeClr val="bg1"/>
                </a:solidFill>
                <a:latin typeface="微软雅黑" panose="020B0503020204020204" charset="-122"/>
                <a:ea typeface="微软雅黑" panose="020B0503020204020204" charset="-122"/>
              </a:defRPr>
            </a:lvl2pPr>
            <a:lvl3pPr marL="1143000" indent="-228600">
              <a:lnSpc>
                <a:spcPct val="150000"/>
              </a:lnSpc>
              <a:spcBef>
                <a:spcPct val="20000"/>
              </a:spcBef>
              <a:buFont typeface="Arial" panose="020B0604020202020204" pitchFamily="34" charset="0"/>
              <a:buChar char="•"/>
              <a:defRPr sz="2400">
                <a:solidFill>
                  <a:schemeClr val="bg1"/>
                </a:solidFill>
                <a:latin typeface="微软雅黑" panose="020B0503020204020204" charset="-122"/>
                <a:ea typeface="微软雅黑" panose="020B0503020204020204" charset="-122"/>
              </a:defRPr>
            </a:lvl3pPr>
            <a:lvl4pPr marL="16002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4pPr>
            <a:lvl5pPr marL="20574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5pPr>
            <a:lvl6pPr marL="25146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6pPr>
            <a:lvl7pPr marL="29718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7pPr>
            <a:lvl8pPr marL="34290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8pPr>
            <a:lvl9pPr marL="38862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9pPr>
          </a:lstStyle>
          <a:p>
            <a:pPr marL="514350" indent="-514350" eaLnBrk="1" hangingPunct="1">
              <a:spcBef>
                <a:spcPct val="0"/>
              </a:spcBef>
              <a:buFont typeface="+mj-lt"/>
              <a:buAutoNum type="arabicPeriod" startAt="6"/>
            </a:pPr>
            <a:r>
              <a:rPr lang="zh-CN" altLang="en-US" sz="2800" dirty="0">
                <a:solidFill>
                  <a:srgbClr val="002060"/>
                </a:solidFill>
                <a:latin typeface="+mn-lt"/>
                <a:ea typeface="+mn-ea"/>
              </a:rPr>
              <a:t>协同方法：</a:t>
            </a:r>
            <a:endParaRPr lang="zh-CN" altLang="en-US" sz="2800" dirty="0">
              <a:solidFill>
                <a:srgbClr val="002060"/>
              </a:solidFill>
              <a:latin typeface="+mn-lt"/>
              <a:ea typeface="+mn-ea"/>
            </a:endParaRPr>
          </a:p>
          <a:p>
            <a:pPr marL="971550" lvl="1" indent="-514350" eaLnBrk="1" hangingPunct="1">
              <a:spcBef>
                <a:spcPct val="0"/>
              </a:spcBef>
              <a:buFont typeface="+mj-ea"/>
              <a:buAutoNum type="circleNumDbPlain"/>
            </a:pPr>
            <a:r>
              <a:rPr lang="zh-CN" altLang="en-US" dirty="0">
                <a:solidFill>
                  <a:srgbClr val="002060"/>
                </a:solidFill>
                <a:latin typeface="+mn-lt"/>
                <a:ea typeface="+mn-ea"/>
              </a:rPr>
              <a:t>在用促性腺激素处理前先用孕激素预处理，可提高母畜发情率；</a:t>
            </a:r>
            <a:endParaRPr lang="zh-CN" altLang="en-US" dirty="0">
              <a:solidFill>
                <a:srgbClr val="002060"/>
              </a:solidFill>
              <a:latin typeface="+mn-lt"/>
              <a:ea typeface="+mn-ea"/>
            </a:endParaRPr>
          </a:p>
          <a:p>
            <a:pPr marL="971550" lvl="1" indent="-514350" eaLnBrk="1" hangingPunct="1">
              <a:spcBef>
                <a:spcPct val="0"/>
              </a:spcBef>
              <a:buFont typeface="+mj-ea"/>
              <a:buAutoNum type="circleNumDbPlain"/>
            </a:pPr>
            <a:r>
              <a:rPr lang="zh-CN" altLang="en-US" dirty="0">
                <a:solidFill>
                  <a:srgbClr val="002060"/>
                </a:solidFill>
                <a:latin typeface="+mn-lt"/>
                <a:ea typeface="+mn-ea"/>
              </a:rPr>
              <a:t>在早期断奶的同时，配合少量促性腺激素可提高断奶母畜发情率；</a:t>
            </a:r>
            <a:endParaRPr lang="zh-CN" altLang="en-US" dirty="0">
              <a:solidFill>
                <a:srgbClr val="002060"/>
              </a:solidFill>
              <a:latin typeface="+mn-lt"/>
              <a:ea typeface="+mn-ea"/>
            </a:endParaRPr>
          </a:p>
        </p:txBody>
      </p:sp>
      <p:sp>
        <p:nvSpPr>
          <p:cNvPr id="34820" name="Rectangle 3"/>
          <p:cNvSpPr>
            <a:spLocks noChangeArrowheads="1"/>
          </p:cNvSpPr>
          <p:nvPr/>
        </p:nvSpPr>
        <p:spPr bwMode="auto">
          <a:xfrm>
            <a:off x="2743200" y="1066800"/>
            <a:ext cx="30988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endParaRPr lang="zh-CN" altLang="en-US" sz="4800" b="1" dirty="0">
              <a:solidFill>
                <a:srgbClr val="FFFF00"/>
              </a:solidFill>
              <a:latin typeface="微软雅黑" panose="020B0503020204020204" charset="-122"/>
              <a:ea typeface="微软雅黑" panose="020B0503020204020204" charset="-122"/>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Grp="1" noChangeArrowheads="1"/>
          </p:cNvSpPr>
          <p:nvPr>
            <p:ph type="title"/>
          </p:nvPr>
        </p:nvSpPr>
        <p:spPr>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zh-CN" altLang="en-US" sz="4800" b="1" dirty="0">
                <a:solidFill>
                  <a:schemeClr val="tx1"/>
                </a:solidFill>
                <a:cs typeface="+mn-cs"/>
              </a:rPr>
              <a:t>诱导发情方法：</a:t>
            </a:r>
            <a:endParaRPr lang="zh-CN" altLang="en-US" sz="4800" b="1" dirty="0">
              <a:solidFill>
                <a:schemeClr val="tx1"/>
              </a:solidFill>
              <a:cs typeface="+mn-cs"/>
            </a:endParaRPr>
          </a:p>
        </p:txBody>
      </p:sp>
      <p:sp>
        <p:nvSpPr>
          <p:cNvPr id="35843" name="Rectangle 3"/>
          <p:cNvSpPr>
            <a:spLocks noGrp="1"/>
          </p:cNvSpPr>
          <p:nvPr>
            <p:ph idx="1"/>
          </p:nvPr>
        </p:nvSpPr>
        <p:spPr/>
        <p:txBody>
          <a:bodyPr/>
          <a:lstStyle/>
          <a:p>
            <a:pPr marL="457200" indent="-457200" eaLnBrk="1" hangingPunct="1">
              <a:spcBef>
                <a:spcPts val="1200"/>
              </a:spcBef>
              <a:buFont typeface="+mj-lt"/>
              <a:buAutoNum type="arabicPeriod" startAt="7"/>
            </a:pPr>
            <a:r>
              <a:rPr lang="zh-CN" altLang="en-US" sz="2800" b="1" dirty="0">
                <a:solidFill>
                  <a:srgbClr val="002060"/>
                </a:solidFill>
              </a:rPr>
              <a:t>生物刺激。</a:t>
            </a:r>
            <a:endParaRPr lang="en-US" altLang="zh-CN" sz="2800" b="1" dirty="0">
              <a:solidFill>
                <a:srgbClr val="002060"/>
              </a:solidFill>
            </a:endParaRPr>
          </a:p>
          <a:p>
            <a:pPr marL="914400" lvl="1" indent="-514350" eaLnBrk="1" hangingPunct="1">
              <a:spcBef>
                <a:spcPts val="1200"/>
              </a:spcBef>
              <a:buFont typeface="+mj-ea"/>
              <a:buAutoNum type="circleNumDbPlain"/>
            </a:pPr>
            <a:r>
              <a:rPr lang="zh-CN" altLang="en-US" sz="2800" dirty="0">
                <a:solidFill>
                  <a:srgbClr val="002060"/>
                </a:solidFill>
              </a:rPr>
              <a:t>家畜的一切性活动始终是在内分泌和神经系统的作用下进行的。</a:t>
            </a:r>
            <a:endParaRPr lang="en-US" altLang="zh-CN" sz="2800" dirty="0">
              <a:solidFill>
                <a:srgbClr val="002060"/>
              </a:solidFill>
            </a:endParaRPr>
          </a:p>
          <a:p>
            <a:pPr marL="914400" lvl="1" indent="-514350" eaLnBrk="1" hangingPunct="1">
              <a:spcBef>
                <a:spcPts val="1200"/>
              </a:spcBef>
              <a:buFont typeface="+mj-ea"/>
              <a:buAutoNum type="circleNumDbPlain"/>
            </a:pPr>
            <a:r>
              <a:rPr lang="zh-CN" altLang="en-US" sz="2800" dirty="0">
                <a:solidFill>
                  <a:srgbClr val="002060"/>
                </a:solidFill>
              </a:rPr>
              <a:t>诱发发情除激素处理方法外，神经刺激也可使性机能趋于活跃，特别是性的刺激有时具有明显作用，</a:t>
            </a:r>
            <a:endParaRPr lang="zh-CN" altLang="en-US" sz="2800" dirty="0">
              <a:solidFill>
                <a:srgbClr val="002060"/>
              </a:solidFill>
            </a:endParaRPr>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1"/>
          <p:cNvSpPr>
            <a:spLocks noGrp="1"/>
          </p:cNvSpPr>
          <p:nvPr>
            <p:ph type="dt" sz="half" idx="10"/>
          </p:nvPr>
        </p:nvSpPr>
        <p:spPr/>
        <p:txBody>
          <a:bodyPr/>
          <a:lstStyle/>
          <a:p>
            <a:pPr>
              <a:defRPr/>
            </a:pPr>
            <a:r>
              <a:rPr lang="en-US" altLang="zh-CN"/>
              <a:t>2019/5/08</a:t>
            </a:r>
            <a:endParaRPr lang="en-US" altLang="zh-CN"/>
          </a:p>
        </p:txBody>
      </p:sp>
      <p:sp>
        <p:nvSpPr>
          <p:cNvPr id="28675" name="Rectangle 2"/>
          <p:cNvSpPr>
            <a:spLocks noChangeArrowheads="1"/>
          </p:cNvSpPr>
          <p:nvPr/>
        </p:nvSpPr>
        <p:spPr bwMode="auto">
          <a:xfrm>
            <a:off x="609600" y="2281873"/>
            <a:ext cx="11049000" cy="332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150000"/>
              </a:lnSpc>
              <a:spcBef>
                <a:spcPct val="20000"/>
              </a:spcBef>
              <a:buFont typeface="Arial" panose="020B0604020202020204" pitchFamily="34" charset="0"/>
              <a:buChar char="•"/>
              <a:defRPr sz="3200">
                <a:solidFill>
                  <a:schemeClr val="bg1"/>
                </a:solidFill>
                <a:latin typeface="微软雅黑" panose="020B0503020204020204" charset="-122"/>
                <a:ea typeface="微软雅黑" panose="020B0503020204020204" charset="-122"/>
              </a:defRPr>
            </a:lvl1pPr>
            <a:lvl2pPr marL="1200150" indent="-742950">
              <a:lnSpc>
                <a:spcPct val="150000"/>
              </a:lnSpc>
              <a:spcBef>
                <a:spcPct val="20000"/>
              </a:spcBef>
              <a:buFont typeface="Arial" panose="020B0604020202020204" pitchFamily="34" charset="0"/>
              <a:buChar char="–"/>
              <a:defRPr sz="2800">
                <a:solidFill>
                  <a:schemeClr val="bg1"/>
                </a:solidFill>
                <a:latin typeface="微软雅黑" panose="020B0503020204020204" charset="-122"/>
                <a:ea typeface="微软雅黑" panose="020B0503020204020204" charset="-122"/>
              </a:defRPr>
            </a:lvl2pPr>
            <a:lvl3pPr marL="1143000" indent="-228600">
              <a:lnSpc>
                <a:spcPct val="150000"/>
              </a:lnSpc>
              <a:spcBef>
                <a:spcPct val="20000"/>
              </a:spcBef>
              <a:buFont typeface="Arial" panose="020B0604020202020204" pitchFamily="34" charset="0"/>
              <a:buChar char="•"/>
              <a:defRPr sz="2400">
                <a:solidFill>
                  <a:schemeClr val="bg1"/>
                </a:solidFill>
                <a:latin typeface="微软雅黑" panose="020B0503020204020204" charset="-122"/>
                <a:ea typeface="微软雅黑" panose="020B0503020204020204" charset="-122"/>
              </a:defRPr>
            </a:lvl3pPr>
            <a:lvl4pPr marL="16002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4pPr>
            <a:lvl5pPr marL="20574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5pPr>
            <a:lvl6pPr marL="25146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6pPr>
            <a:lvl7pPr marL="29718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7pPr>
            <a:lvl8pPr marL="34290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8pPr>
            <a:lvl9pPr marL="38862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9pPr>
          </a:lstStyle>
          <a:p>
            <a:pPr eaLnBrk="1" hangingPunct="1">
              <a:spcBef>
                <a:spcPct val="0"/>
              </a:spcBef>
              <a:buFontTx/>
              <a:buNone/>
            </a:pPr>
            <a:r>
              <a:rPr lang="zh-CN" altLang="en-US" sz="2800">
                <a:solidFill>
                  <a:schemeClr val="tx1"/>
                </a:solidFill>
              </a:rPr>
              <a:t>正确的饲养管理是动物正常繁殖的基本条件；</a:t>
            </a:r>
            <a:endParaRPr lang="zh-CN" altLang="en-US" sz="2800">
              <a:solidFill>
                <a:schemeClr val="tx1"/>
              </a:solidFill>
            </a:endParaRPr>
          </a:p>
          <a:p>
            <a:pPr lvl="1" eaLnBrk="1" hangingPunct="1">
              <a:spcBef>
                <a:spcPct val="0"/>
              </a:spcBef>
              <a:buFont typeface="Calibri" panose="020F0502020204030204" pitchFamily="34" charset="0"/>
              <a:buAutoNum type="arabicPeriod"/>
            </a:pPr>
            <a:r>
              <a:rPr lang="zh-CN" altLang="en-US" sz="2800">
                <a:solidFill>
                  <a:schemeClr val="tx1"/>
                </a:solidFill>
              </a:rPr>
              <a:t>使用激素制剂应有严格科学的态度。每种激素产生作用都需要特定的条件，故需要生理状态、在血液中维持一定浓度（不过量）、一定时间。</a:t>
            </a:r>
            <a:endParaRPr lang="en-US" altLang="zh-CN" sz="2800">
              <a:solidFill>
                <a:schemeClr val="tx1"/>
              </a:solidFill>
            </a:endParaRPr>
          </a:p>
          <a:p>
            <a:pPr lvl="1" eaLnBrk="1" hangingPunct="1">
              <a:spcBef>
                <a:spcPct val="0"/>
              </a:spcBef>
              <a:buFont typeface="Calibri" panose="020F0502020204030204" pitchFamily="34" charset="0"/>
              <a:buAutoNum type="arabicPeriod"/>
            </a:pPr>
            <a:r>
              <a:rPr lang="zh-CN" altLang="en-US" sz="2800">
                <a:solidFill>
                  <a:schemeClr val="tx1"/>
                </a:solidFill>
              </a:rPr>
              <a:t>有时需另一种激素的协同作用。</a:t>
            </a:r>
            <a:endParaRPr lang="zh-CN" altLang="en-US" sz="2800">
              <a:solidFill>
                <a:schemeClr val="tx1"/>
              </a:solidFill>
            </a:endParaRPr>
          </a:p>
        </p:txBody>
      </p:sp>
      <p:sp>
        <p:nvSpPr>
          <p:cNvPr id="28676" name="Rectangle 3"/>
          <p:cNvSpPr>
            <a:spLocks noChangeArrowheads="1"/>
          </p:cNvSpPr>
          <p:nvPr/>
        </p:nvSpPr>
        <p:spPr bwMode="auto">
          <a:xfrm>
            <a:off x="3792855" y="1006158"/>
            <a:ext cx="541020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spcBef>
                <a:spcPct val="20000"/>
              </a:spcBef>
              <a:buFont typeface="Arial" panose="020B0604020202020204" pitchFamily="34" charset="0"/>
              <a:buChar char="•"/>
              <a:defRPr sz="3200">
                <a:solidFill>
                  <a:schemeClr val="bg1"/>
                </a:solidFill>
                <a:latin typeface="微软雅黑" panose="020B0503020204020204" charset="-122"/>
                <a:ea typeface="微软雅黑" panose="020B0503020204020204" charset="-122"/>
              </a:defRPr>
            </a:lvl1pPr>
            <a:lvl2pPr marL="742950" indent="-285750">
              <a:lnSpc>
                <a:spcPct val="150000"/>
              </a:lnSpc>
              <a:spcBef>
                <a:spcPct val="20000"/>
              </a:spcBef>
              <a:buFont typeface="Arial" panose="020B0604020202020204" pitchFamily="34" charset="0"/>
              <a:buChar char="–"/>
              <a:defRPr sz="2800">
                <a:solidFill>
                  <a:schemeClr val="bg1"/>
                </a:solidFill>
                <a:latin typeface="微软雅黑" panose="020B0503020204020204" charset="-122"/>
                <a:ea typeface="微软雅黑" panose="020B0503020204020204" charset="-122"/>
              </a:defRPr>
            </a:lvl2pPr>
            <a:lvl3pPr marL="1143000" indent="-228600">
              <a:lnSpc>
                <a:spcPct val="150000"/>
              </a:lnSpc>
              <a:spcBef>
                <a:spcPct val="20000"/>
              </a:spcBef>
              <a:buFont typeface="Arial" panose="020B0604020202020204" pitchFamily="34" charset="0"/>
              <a:buChar char="•"/>
              <a:defRPr sz="2400">
                <a:solidFill>
                  <a:schemeClr val="bg1"/>
                </a:solidFill>
                <a:latin typeface="微软雅黑" panose="020B0503020204020204" charset="-122"/>
                <a:ea typeface="微软雅黑" panose="020B0503020204020204" charset="-122"/>
              </a:defRPr>
            </a:lvl3pPr>
            <a:lvl4pPr marL="16002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4pPr>
            <a:lvl5pPr marL="20574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5pPr>
            <a:lvl6pPr marL="25146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6pPr>
            <a:lvl7pPr marL="29718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7pPr>
            <a:lvl8pPr marL="34290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8pPr>
            <a:lvl9pPr marL="38862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9pPr>
          </a:lstStyle>
          <a:p>
            <a:pPr eaLnBrk="1" hangingPunct="1">
              <a:lnSpc>
                <a:spcPct val="100000"/>
              </a:lnSpc>
              <a:spcBef>
                <a:spcPct val="0"/>
              </a:spcBef>
              <a:buFontTx/>
              <a:buNone/>
            </a:pPr>
            <a:r>
              <a:rPr lang="en-US" altLang="zh-CN" sz="4800" b="1" dirty="0">
                <a:solidFill>
                  <a:schemeClr val="tx1"/>
                </a:solidFill>
                <a:latin typeface="Arial" panose="020B0604020202020204" pitchFamily="34" charset="0"/>
                <a:ea typeface="宋体" panose="02010600030101010101" pitchFamily="2" charset="-122"/>
              </a:rPr>
              <a:t> </a:t>
            </a:r>
            <a:r>
              <a:rPr lang="zh-CN" altLang="en-US" sz="4800" b="1" dirty="0">
                <a:solidFill>
                  <a:schemeClr val="tx1"/>
                </a:solidFill>
                <a:latin typeface="Arial" panose="020B0604020202020204" pitchFamily="34" charset="0"/>
                <a:ea typeface="宋体" panose="02010600030101010101" pitchFamily="2" charset="-122"/>
              </a:rPr>
              <a:t>注意事项：</a:t>
            </a:r>
            <a:endParaRPr lang="zh-CN" altLang="en-US" sz="4800" b="1" dirty="0">
              <a:solidFill>
                <a:schemeClr val="tx1"/>
              </a:solidFill>
              <a:latin typeface="Arial" panose="020B0604020202020204" pitchFamily="34" charset="0"/>
              <a:ea typeface="宋体" panose="02010600030101010101" pitchFamily="2" charset="-122"/>
            </a:endParaRPr>
          </a:p>
        </p:txBody>
      </p:sp>
      <p:sp>
        <p:nvSpPr>
          <p:cNvPr id="3"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a:endParaRPr>
              <a:solidFill>
                <a:schemeClr val="bg1"/>
              </a:solidFill>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p>
            <a:pPr algn="ctr"/>
            <a:r>
              <a:rPr lang="zh-CN" altLang="en-US" b="1" dirty="0">
                <a:solidFill>
                  <a:srgbClr val="002060"/>
                </a:solidFill>
                <a:latin typeface="微软雅黑" panose="020B0503020204020204" charset="-122"/>
                <a:ea typeface="微软雅黑" panose="020B0503020204020204" charset="-122"/>
                <a:sym typeface="+mn-ea"/>
              </a:rPr>
              <a:t>各种动物诱导发情技术：</a:t>
            </a:r>
            <a:endParaRPr lang="zh-CN" altLang="en-US" b="1" dirty="0">
              <a:solidFill>
                <a:srgbClr val="002060"/>
              </a:solidFill>
              <a:latin typeface="微软雅黑" panose="020B0503020204020204" charset="-122"/>
              <a:ea typeface="微软雅黑" panose="020B0503020204020204" charset="-122"/>
              <a:sym typeface="+mn-ea"/>
            </a:endParaRPr>
          </a:p>
        </p:txBody>
      </p:sp>
      <p:sp>
        <p:nvSpPr>
          <p:cNvPr id="7" name="内容占位符 6"/>
          <p:cNvSpPr>
            <a:spLocks noGrp="1"/>
          </p:cNvSpPr>
          <p:nvPr>
            <p:ph idx="1"/>
          </p:nvPr>
        </p:nvSpPr>
        <p:spPr/>
        <p:txBody>
          <a:bodyPr/>
          <a:p>
            <a:endParaRPr lang="zh-CN" altLang="en-US"/>
          </a:p>
        </p:txBody>
      </p:sp>
      <p:sp>
        <p:nvSpPr>
          <p:cNvPr id="4" name="日期占位符 1"/>
          <p:cNvSpPr>
            <a:spLocks noGrp="1"/>
          </p:cNvSpPr>
          <p:nvPr>
            <p:ph type="dt" sz="half" idx="10"/>
          </p:nvPr>
        </p:nvSpPr>
        <p:spPr/>
        <p:txBody>
          <a:bodyPr/>
          <a:lstStyle/>
          <a:p>
            <a:pPr>
              <a:defRPr/>
            </a:pPr>
            <a:r>
              <a:rPr lang="en-US" altLang="zh-CN"/>
              <a:t>2019/5/08</a:t>
            </a:r>
            <a:endParaRPr lang="en-US" altLang="zh-CN"/>
          </a:p>
        </p:txBody>
      </p:sp>
      <p:sp>
        <p:nvSpPr>
          <p:cNvPr id="36867" name="Rectangle 2"/>
          <p:cNvSpPr>
            <a:spLocks noChangeArrowheads="1"/>
          </p:cNvSpPr>
          <p:nvPr/>
        </p:nvSpPr>
        <p:spPr bwMode="auto">
          <a:xfrm>
            <a:off x="609600" y="2238434"/>
            <a:ext cx="11049000" cy="2828925"/>
          </a:xfrm>
          <a:prstGeom prst="rect">
            <a:avLst/>
          </a:prstGeom>
          <a:solidFill>
            <a:schemeClr val="tx2">
              <a:lumMod val="40000"/>
              <a:lumOff val="6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nSpc>
                <a:spcPct val="150000"/>
              </a:lnSpc>
              <a:spcBef>
                <a:spcPct val="20000"/>
              </a:spcBef>
              <a:buFont typeface="Arial" panose="020B0604020202020204" pitchFamily="34" charset="0"/>
              <a:buChar char="•"/>
              <a:defRPr sz="3200">
                <a:solidFill>
                  <a:schemeClr val="bg1"/>
                </a:solidFill>
                <a:latin typeface="微软雅黑" panose="020B0503020204020204" charset="-122"/>
                <a:ea typeface="微软雅黑" panose="020B0503020204020204" charset="-122"/>
              </a:defRPr>
            </a:lvl1pPr>
            <a:lvl2pPr marL="742950" indent="-285750">
              <a:lnSpc>
                <a:spcPct val="150000"/>
              </a:lnSpc>
              <a:spcBef>
                <a:spcPct val="20000"/>
              </a:spcBef>
              <a:buFont typeface="Arial" panose="020B0604020202020204" pitchFamily="34" charset="0"/>
              <a:buChar char="–"/>
              <a:defRPr sz="2800">
                <a:solidFill>
                  <a:schemeClr val="bg1"/>
                </a:solidFill>
                <a:latin typeface="微软雅黑" panose="020B0503020204020204" charset="-122"/>
                <a:ea typeface="微软雅黑" panose="020B0503020204020204" charset="-122"/>
              </a:defRPr>
            </a:lvl2pPr>
            <a:lvl3pPr marL="1143000" indent="-228600">
              <a:lnSpc>
                <a:spcPct val="150000"/>
              </a:lnSpc>
              <a:spcBef>
                <a:spcPct val="20000"/>
              </a:spcBef>
              <a:buFont typeface="Arial" panose="020B0604020202020204" pitchFamily="34" charset="0"/>
              <a:buChar char="•"/>
              <a:defRPr sz="2400">
                <a:solidFill>
                  <a:schemeClr val="bg1"/>
                </a:solidFill>
                <a:latin typeface="微软雅黑" panose="020B0503020204020204" charset="-122"/>
                <a:ea typeface="微软雅黑" panose="020B0503020204020204" charset="-122"/>
              </a:defRPr>
            </a:lvl3pPr>
            <a:lvl4pPr marL="16002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4pPr>
            <a:lvl5pPr marL="20574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5pPr>
            <a:lvl6pPr marL="25146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6pPr>
            <a:lvl7pPr marL="29718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7pPr>
            <a:lvl8pPr marL="34290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8pPr>
            <a:lvl9pPr marL="38862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9pPr>
          </a:lstStyle>
          <a:p>
            <a:pPr algn="ctr" eaLnBrk="1" hangingPunct="1">
              <a:lnSpc>
                <a:spcPct val="120000"/>
              </a:lnSpc>
              <a:spcBef>
                <a:spcPct val="0"/>
              </a:spcBef>
              <a:spcAft>
                <a:spcPts val="1200"/>
              </a:spcAft>
              <a:buNone/>
            </a:pPr>
            <a:r>
              <a:rPr lang="zh-CN" altLang="en-US" b="1" dirty="0"/>
              <a:t>（一）绵羊（乏情期）</a:t>
            </a:r>
            <a:endParaRPr lang="zh-CN" altLang="en-US" b="1" dirty="0"/>
          </a:p>
          <a:p>
            <a:pPr marL="514350" indent="-514350" eaLnBrk="1" hangingPunct="1">
              <a:lnSpc>
                <a:spcPct val="120000"/>
              </a:lnSpc>
              <a:spcBef>
                <a:spcPct val="0"/>
              </a:spcBef>
              <a:buFont typeface="+mj-lt"/>
              <a:buAutoNum type="arabicPeriod"/>
            </a:pPr>
            <a:r>
              <a:rPr lang="zh-CN" altLang="en-US" sz="2800" b="1" dirty="0">
                <a:solidFill>
                  <a:srgbClr val="FFFF00"/>
                </a:solidFill>
              </a:rPr>
              <a:t>先孕激素处理</a:t>
            </a:r>
            <a:r>
              <a:rPr lang="en-US" altLang="zh-CN" sz="2800" b="1" dirty="0">
                <a:solidFill>
                  <a:srgbClr val="FFFF00"/>
                </a:solidFill>
              </a:rPr>
              <a:t>6~9d</a:t>
            </a:r>
            <a:r>
              <a:rPr lang="zh-CN" altLang="en-US" sz="2800" b="1" dirty="0">
                <a:solidFill>
                  <a:srgbClr val="FFFF00"/>
                </a:solidFill>
              </a:rPr>
              <a:t>，在停药前</a:t>
            </a:r>
            <a:r>
              <a:rPr lang="en-US" altLang="zh-CN" sz="2800" b="1" dirty="0">
                <a:solidFill>
                  <a:srgbClr val="FFFF00"/>
                </a:solidFill>
              </a:rPr>
              <a:t>48h</a:t>
            </a:r>
            <a:r>
              <a:rPr lang="zh-CN" altLang="en-US" sz="2800" b="1" dirty="0">
                <a:solidFill>
                  <a:srgbClr val="FFFF00"/>
                </a:solidFill>
              </a:rPr>
              <a:t>按孕马血清促性腺激素</a:t>
            </a:r>
            <a:r>
              <a:rPr lang="en-US" altLang="zh-CN" sz="2800" b="1" dirty="0">
                <a:solidFill>
                  <a:srgbClr val="FFFF00"/>
                </a:solidFill>
              </a:rPr>
              <a:t>PMSG15iu/kg</a:t>
            </a:r>
            <a:r>
              <a:rPr lang="zh-CN" altLang="en-US" sz="2800" b="1" dirty="0">
                <a:solidFill>
                  <a:srgbClr val="FFFF00"/>
                </a:solidFill>
              </a:rPr>
              <a:t>注射</a:t>
            </a:r>
            <a:r>
              <a:rPr lang="zh-CN" altLang="en-US" sz="2800" b="1" dirty="0"/>
              <a:t>。</a:t>
            </a:r>
            <a:endParaRPr lang="zh-CN" altLang="en-US" sz="2800" b="1" dirty="0"/>
          </a:p>
          <a:p>
            <a:pPr marL="457200" indent="-457200" eaLnBrk="1" hangingPunct="1">
              <a:lnSpc>
                <a:spcPct val="120000"/>
              </a:lnSpc>
              <a:spcBef>
                <a:spcPct val="0"/>
              </a:spcBef>
              <a:buFont typeface="+mj-lt"/>
              <a:buAutoNum type="arabicPeriod"/>
            </a:pPr>
            <a:r>
              <a:rPr lang="zh-CN" altLang="en-US" sz="2400" b="1" dirty="0"/>
              <a:t>先孕激素</a:t>
            </a:r>
            <a:r>
              <a:rPr lang="en-US" altLang="zh-CN" sz="2400" b="1" dirty="0"/>
              <a:t>14d</a:t>
            </a:r>
            <a:r>
              <a:rPr lang="zh-CN" altLang="en-US" sz="2400" b="1" dirty="0"/>
              <a:t>，停药当天再</a:t>
            </a:r>
            <a:r>
              <a:rPr lang="en-US" altLang="zh-CN" sz="2800" b="1" dirty="0">
                <a:solidFill>
                  <a:srgbClr val="FFFF00"/>
                </a:solidFill>
              </a:rPr>
              <a:t>PMSG</a:t>
            </a:r>
            <a:r>
              <a:rPr lang="en-US" altLang="zh-CN" sz="2400" b="1" dirty="0"/>
              <a:t>500-1000iu</a:t>
            </a:r>
            <a:r>
              <a:rPr lang="zh-CN" altLang="en-US" sz="2400" b="1" dirty="0"/>
              <a:t>受胎率较低，可能是乏情期内排出的卵子及公畜精子受精力较低等有关。</a:t>
            </a:r>
            <a:endParaRPr lang="zh-CN" altLang="en-US" sz="2400" b="1" dirty="0"/>
          </a:p>
        </p:txBody>
      </p:sp>
      <p:sp>
        <p:nvSpPr>
          <p:cNvPr id="36868" name="Rectangle 3"/>
          <p:cNvSpPr>
            <a:spLocks noChangeArrowheads="1"/>
          </p:cNvSpPr>
          <p:nvPr/>
        </p:nvSpPr>
        <p:spPr bwMode="auto">
          <a:xfrm>
            <a:off x="2590800" y="838200"/>
            <a:ext cx="30988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endParaRPr lang="zh-CN" altLang="en-US" sz="4800" b="1" dirty="0">
              <a:solidFill>
                <a:srgbClr val="FFFF00"/>
              </a:solidFill>
              <a:latin typeface="微软雅黑" panose="020B0503020204020204" charset="-122"/>
              <a:ea typeface="微软雅黑" panose="020B0503020204020204" charset="-122"/>
            </a:endParaRPr>
          </a:p>
        </p:txBody>
      </p:sp>
      <p:graphicFrame>
        <p:nvGraphicFramePr>
          <p:cNvPr id="2" name="图示 1"/>
          <p:cNvGraphicFramePr/>
          <p:nvPr/>
        </p:nvGraphicFramePr>
        <p:xfrm>
          <a:off x="3276600" y="5217034"/>
          <a:ext cx="4673600" cy="805009"/>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0" dirty="0"/>
              <a:t>三</a:t>
            </a:r>
            <a:r>
              <a:rPr dirty="0"/>
              <a:t>、</a:t>
            </a:r>
            <a:r>
              <a:rPr spc="-10" dirty="0"/>
              <a:t>超数</a:t>
            </a:r>
            <a:r>
              <a:rPr spc="-5" dirty="0"/>
              <a:t>排</a:t>
            </a:r>
            <a:r>
              <a:rPr spc="-10" dirty="0"/>
              <a:t>卵</a:t>
            </a:r>
            <a:endParaRPr spc="-10" dirty="0"/>
          </a:p>
        </p:txBody>
      </p:sp>
      <p:sp>
        <p:nvSpPr>
          <p:cNvPr id="6" name="object 6"/>
          <p:cNvSpPr/>
          <p:nvPr/>
        </p:nvSpPr>
        <p:spPr>
          <a:xfrm>
            <a:off x="767410" y="1412747"/>
            <a:ext cx="10873740" cy="1296670"/>
          </a:xfrm>
          <a:custGeom>
            <a:avLst/>
            <a:gdLst/>
            <a:ahLst/>
            <a:cxnLst/>
            <a:rect l="l" t="t" r="r" b="b"/>
            <a:pathLst>
              <a:path w="10873740" h="1296670">
                <a:moveTo>
                  <a:pt x="10657128" y="0"/>
                </a:moveTo>
                <a:lnTo>
                  <a:pt x="216027" y="0"/>
                </a:lnTo>
                <a:lnTo>
                  <a:pt x="166491" y="5708"/>
                </a:lnTo>
                <a:lnTo>
                  <a:pt x="121020" y="21966"/>
                </a:lnTo>
                <a:lnTo>
                  <a:pt x="80909" y="47476"/>
                </a:lnTo>
                <a:lnTo>
                  <a:pt x="47456" y="80936"/>
                </a:lnTo>
                <a:lnTo>
                  <a:pt x="21955" y="121048"/>
                </a:lnTo>
                <a:lnTo>
                  <a:pt x="5705" y="166511"/>
                </a:lnTo>
                <a:lnTo>
                  <a:pt x="0" y="216026"/>
                </a:lnTo>
                <a:lnTo>
                  <a:pt x="0" y="1080135"/>
                </a:lnTo>
                <a:lnTo>
                  <a:pt x="5705" y="1129690"/>
                </a:lnTo>
                <a:lnTo>
                  <a:pt x="21955" y="1175169"/>
                </a:lnTo>
                <a:lnTo>
                  <a:pt x="47456" y="1215278"/>
                </a:lnTo>
                <a:lnTo>
                  <a:pt x="80909" y="1248725"/>
                </a:lnTo>
                <a:lnTo>
                  <a:pt x="121020" y="1274217"/>
                </a:lnTo>
                <a:lnTo>
                  <a:pt x="166491" y="1290460"/>
                </a:lnTo>
                <a:lnTo>
                  <a:pt x="216027" y="1296162"/>
                </a:lnTo>
                <a:lnTo>
                  <a:pt x="10657128" y="1296162"/>
                </a:lnTo>
                <a:lnTo>
                  <a:pt x="10706684" y="1290460"/>
                </a:lnTo>
                <a:lnTo>
                  <a:pt x="10752163" y="1274217"/>
                </a:lnTo>
                <a:lnTo>
                  <a:pt x="10792272" y="1248725"/>
                </a:lnTo>
                <a:lnTo>
                  <a:pt x="10825719" y="1215278"/>
                </a:lnTo>
                <a:lnTo>
                  <a:pt x="10851211" y="1175169"/>
                </a:lnTo>
                <a:lnTo>
                  <a:pt x="10867454" y="1129690"/>
                </a:lnTo>
                <a:lnTo>
                  <a:pt x="10873155" y="1080135"/>
                </a:lnTo>
                <a:lnTo>
                  <a:pt x="10873155" y="216026"/>
                </a:lnTo>
                <a:lnTo>
                  <a:pt x="10867454" y="166511"/>
                </a:lnTo>
                <a:lnTo>
                  <a:pt x="10851211" y="121048"/>
                </a:lnTo>
                <a:lnTo>
                  <a:pt x="10825719" y="80936"/>
                </a:lnTo>
                <a:lnTo>
                  <a:pt x="10792272" y="47476"/>
                </a:lnTo>
                <a:lnTo>
                  <a:pt x="10752163" y="21966"/>
                </a:lnTo>
                <a:lnTo>
                  <a:pt x="10706684" y="5708"/>
                </a:lnTo>
                <a:lnTo>
                  <a:pt x="10657128" y="0"/>
                </a:lnTo>
                <a:close/>
              </a:path>
            </a:pathLst>
          </a:custGeom>
          <a:solidFill>
            <a:srgbClr val="FFC000">
              <a:alpha val="32156"/>
            </a:srgbClr>
          </a:solidFill>
        </p:spPr>
        <p:txBody>
          <a:bodyPr wrap="square" lIns="0" tIns="0" rIns="0" bIns="0" rtlCol="0"/>
          <a:lstStyle/>
          <a:p/>
        </p:txBody>
      </p:sp>
      <p:sp>
        <p:nvSpPr>
          <p:cNvPr id="7" name="object 7"/>
          <p:cNvSpPr/>
          <p:nvPr/>
        </p:nvSpPr>
        <p:spPr>
          <a:xfrm>
            <a:off x="767410" y="1412747"/>
            <a:ext cx="10873740" cy="1296670"/>
          </a:xfrm>
          <a:custGeom>
            <a:avLst/>
            <a:gdLst/>
            <a:ahLst/>
            <a:cxnLst/>
            <a:rect l="l" t="t" r="r" b="b"/>
            <a:pathLst>
              <a:path w="10873740" h="1296670">
                <a:moveTo>
                  <a:pt x="0" y="216026"/>
                </a:moveTo>
                <a:lnTo>
                  <a:pt x="5705" y="166511"/>
                </a:lnTo>
                <a:lnTo>
                  <a:pt x="21955" y="121048"/>
                </a:lnTo>
                <a:lnTo>
                  <a:pt x="47456" y="80936"/>
                </a:lnTo>
                <a:lnTo>
                  <a:pt x="80909" y="47476"/>
                </a:lnTo>
                <a:lnTo>
                  <a:pt x="121020" y="21966"/>
                </a:lnTo>
                <a:lnTo>
                  <a:pt x="166491" y="5708"/>
                </a:lnTo>
                <a:lnTo>
                  <a:pt x="216027" y="0"/>
                </a:lnTo>
                <a:lnTo>
                  <a:pt x="10657128" y="0"/>
                </a:lnTo>
                <a:lnTo>
                  <a:pt x="10706684" y="5708"/>
                </a:lnTo>
                <a:lnTo>
                  <a:pt x="10752163" y="21966"/>
                </a:lnTo>
                <a:lnTo>
                  <a:pt x="10792272" y="47476"/>
                </a:lnTo>
                <a:lnTo>
                  <a:pt x="10825719" y="80936"/>
                </a:lnTo>
                <a:lnTo>
                  <a:pt x="10851211" y="121048"/>
                </a:lnTo>
                <a:lnTo>
                  <a:pt x="10867454" y="166511"/>
                </a:lnTo>
                <a:lnTo>
                  <a:pt x="10873155" y="216026"/>
                </a:lnTo>
                <a:lnTo>
                  <a:pt x="10873155" y="1080135"/>
                </a:lnTo>
                <a:lnTo>
                  <a:pt x="10867454" y="1129690"/>
                </a:lnTo>
                <a:lnTo>
                  <a:pt x="10851211" y="1175169"/>
                </a:lnTo>
                <a:lnTo>
                  <a:pt x="10825719" y="1215278"/>
                </a:lnTo>
                <a:lnTo>
                  <a:pt x="10792272" y="1248725"/>
                </a:lnTo>
                <a:lnTo>
                  <a:pt x="10752163" y="1274217"/>
                </a:lnTo>
                <a:lnTo>
                  <a:pt x="10706684" y="1290460"/>
                </a:lnTo>
                <a:lnTo>
                  <a:pt x="10657128" y="1296162"/>
                </a:lnTo>
                <a:lnTo>
                  <a:pt x="216027" y="1296162"/>
                </a:lnTo>
                <a:lnTo>
                  <a:pt x="166491" y="1290460"/>
                </a:lnTo>
                <a:lnTo>
                  <a:pt x="121020" y="1274217"/>
                </a:lnTo>
                <a:lnTo>
                  <a:pt x="80909" y="1248725"/>
                </a:lnTo>
                <a:lnTo>
                  <a:pt x="47456" y="1215278"/>
                </a:lnTo>
                <a:lnTo>
                  <a:pt x="21955" y="1175169"/>
                </a:lnTo>
                <a:lnTo>
                  <a:pt x="5705" y="1129690"/>
                </a:lnTo>
                <a:lnTo>
                  <a:pt x="0" y="1080135"/>
                </a:lnTo>
                <a:lnTo>
                  <a:pt x="0" y="216026"/>
                </a:lnTo>
                <a:close/>
              </a:path>
            </a:pathLst>
          </a:custGeom>
          <a:ln w="50799">
            <a:solidFill>
              <a:srgbClr val="6FAC46"/>
            </a:solidFill>
            <a:prstDash val="lgDash"/>
          </a:ln>
        </p:spPr>
        <p:txBody>
          <a:bodyPr wrap="square" lIns="0" tIns="0" rIns="0" bIns="0" rtlCol="0"/>
          <a:lstStyle/>
          <a:p/>
        </p:txBody>
      </p:sp>
      <p:sp>
        <p:nvSpPr>
          <p:cNvPr id="8" name="object 8"/>
          <p:cNvSpPr/>
          <p:nvPr/>
        </p:nvSpPr>
        <p:spPr>
          <a:xfrm>
            <a:off x="8513191" y="1977389"/>
            <a:ext cx="1529080" cy="0"/>
          </a:xfrm>
          <a:custGeom>
            <a:avLst/>
            <a:gdLst/>
            <a:ahLst/>
            <a:cxnLst/>
            <a:rect l="l" t="t" r="r" b="b"/>
            <a:pathLst>
              <a:path w="1529079">
                <a:moveTo>
                  <a:pt x="0" y="0"/>
                </a:moveTo>
                <a:lnTo>
                  <a:pt x="1528572" y="0"/>
                </a:lnTo>
              </a:path>
            </a:pathLst>
          </a:custGeom>
          <a:ln w="6096">
            <a:solidFill>
              <a:srgbClr val="FF0000"/>
            </a:solidFill>
          </a:ln>
        </p:spPr>
        <p:txBody>
          <a:bodyPr wrap="square" lIns="0" tIns="0" rIns="0" bIns="0" rtlCol="0"/>
          <a:lstStyle/>
          <a:p/>
        </p:txBody>
      </p:sp>
      <p:sp>
        <p:nvSpPr>
          <p:cNvPr id="9" name="object 9"/>
          <p:cNvSpPr/>
          <p:nvPr/>
        </p:nvSpPr>
        <p:spPr>
          <a:xfrm>
            <a:off x="3970146" y="2526029"/>
            <a:ext cx="2748280" cy="0"/>
          </a:xfrm>
          <a:custGeom>
            <a:avLst/>
            <a:gdLst/>
            <a:ahLst/>
            <a:cxnLst/>
            <a:rect l="l" t="t" r="r" b="b"/>
            <a:pathLst>
              <a:path w="2748279">
                <a:moveTo>
                  <a:pt x="0" y="0"/>
                </a:moveTo>
                <a:lnTo>
                  <a:pt x="2747772" y="0"/>
                </a:lnTo>
              </a:path>
            </a:pathLst>
          </a:custGeom>
          <a:ln w="6095">
            <a:solidFill>
              <a:srgbClr val="FF0000"/>
            </a:solidFill>
          </a:ln>
        </p:spPr>
        <p:txBody>
          <a:bodyPr wrap="square" lIns="0" tIns="0" rIns="0" bIns="0" rtlCol="0"/>
          <a:lstStyle/>
          <a:p/>
        </p:txBody>
      </p:sp>
      <p:sp>
        <p:nvSpPr>
          <p:cNvPr id="10" name="object 10"/>
          <p:cNvSpPr txBox="1"/>
          <p:nvPr/>
        </p:nvSpPr>
        <p:spPr>
          <a:xfrm>
            <a:off x="846226" y="1433555"/>
            <a:ext cx="10428605" cy="3285490"/>
          </a:xfrm>
          <a:prstGeom prst="rect">
            <a:avLst/>
          </a:prstGeom>
        </p:spPr>
        <p:txBody>
          <a:bodyPr vert="horz" wrap="square" lIns="0" tIns="194945" rIns="0" bIns="0" rtlCol="0">
            <a:spAutoFit/>
          </a:bodyPr>
          <a:lstStyle/>
          <a:p>
            <a:pPr marL="656590">
              <a:lnSpc>
                <a:spcPct val="100000"/>
              </a:lnSpc>
              <a:spcBef>
                <a:spcPts val="1535"/>
              </a:spcBef>
            </a:pPr>
            <a:r>
              <a:rPr sz="2400" dirty="0">
                <a:latin typeface="宋体" panose="02010600030101010101" pitchFamily="2" charset="-122"/>
                <a:cs typeface="宋体" panose="02010600030101010101" pitchFamily="2" charset="-122"/>
              </a:rPr>
              <a:t>超数排卵是指在发情周期的适当阶段，注射一定量的</a:t>
            </a:r>
            <a:r>
              <a:rPr sz="2400" b="1" dirty="0">
                <a:solidFill>
                  <a:srgbClr val="FF0000"/>
                </a:solidFill>
                <a:latin typeface="微软雅黑" panose="020B0503020204020204" charset="-122"/>
                <a:cs typeface="微软雅黑" panose="020B0503020204020204" charset="-122"/>
              </a:rPr>
              <a:t>促性腺激素</a:t>
            </a:r>
            <a:r>
              <a:rPr sz="2400" dirty="0">
                <a:latin typeface="宋体" panose="02010600030101010101" pitchFamily="2" charset="-122"/>
                <a:cs typeface="宋体" panose="02010600030101010101" pitchFamily="2" charset="-122"/>
              </a:rPr>
              <a:t>等，诱发</a:t>
            </a:r>
            <a:endParaRPr sz="2400">
              <a:latin typeface="宋体" panose="02010600030101010101" pitchFamily="2" charset="-122"/>
              <a:cs typeface="宋体" panose="02010600030101010101" pitchFamily="2" charset="-122"/>
            </a:endParaRPr>
          </a:p>
          <a:p>
            <a:pPr marL="75565">
              <a:lnSpc>
                <a:spcPct val="100000"/>
              </a:lnSpc>
              <a:spcBef>
                <a:spcPts val="1445"/>
              </a:spcBef>
            </a:pPr>
            <a:r>
              <a:rPr sz="2400" spc="-5" dirty="0">
                <a:latin typeface="宋体" panose="02010600030101010101" pitchFamily="2" charset="-122"/>
                <a:cs typeface="宋体" panose="02010600030101010101" pitchFamily="2" charset="-122"/>
              </a:rPr>
              <a:t>卵巢比在自然情况下</a:t>
            </a:r>
            <a:r>
              <a:rPr sz="2400" dirty="0">
                <a:latin typeface="宋体" panose="02010600030101010101" pitchFamily="2" charset="-122"/>
                <a:cs typeface="宋体" panose="02010600030101010101" pitchFamily="2" charset="-122"/>
              </a:rPr>
              <a:t>有</a:t>
            </a:r>
            <a:r>
              <a:rPr sz="2400" b="1" dirty="0">
                <a:solidFill>
                  <a:srgbClr val="FF0000"/>
                </a:solidFill>
                <a:latin typeface="微软雅黑" panose="020B0503020204020204" charset="-122"/>
                <a:cs typeface="微软雅黑" panose="020B0503020204020204" charset="-122"/>
              </a:rPr>
              <a:t>较多的卵泡发</a:t>
            </a:r>
            <a:r>
              <a:rPr sz="2400" b="1" spc="-10" dirty="0">
                <a:solidFill>
                  <a:srgbClr val="FF0000"/>
                </a:solidFill>
                <a:latin typeface="微软雅黑" panose="020B0503020204020204" charset="-122"/>
                <a:cs typeface="微软雅黑" panose="020B0503020204020204" charset="-122"/>
              </a:rPr>
              <a:t>育</a:t>
            </a:r>
            <a:r>
              <a:rPr sz="2400" b="1" dirty="0">
                <a:solidFill>
                  <a:srgbClr val="FF0000"/>
                </a:solidFill>
                <a:latin typeface="微软雅黑" panose="020B0503020204020204" charset="-122"/>
                <a:cs typeface="微软雅黑" panose="020B0503020204020204" charset="-122"/>
              </a:rPr>
              <a:t>成熟</a:t>
            </a:r>
            <a:r>
              <a:rPr sz="2400" spc="-5" dirty="0">
                <a:latin typeface="宋体" panose="02010600030101010101" pitchFamily="2" charset="-122"/>
                <a:cs typeface="宋体" panose="02010600030101010101" pitchFamily="2" charset="-122"/>
              </a:rPr>
              <a:t>，并排出具有受精能力的卵子。</a:t>
            </a:r>
            <a:endParaRPr sz="2400">
              <a:latin typeface="宋体" panose="02010600030101010101" pitchFamily="2" charset="-122"/>
              <a:cs typeface="宋体" panose="02010600030101010101" pitchFamily="2" charset="-122"/>
            </a:endParaRPr>
          </a:p>
          <a:p>
            <a:pPr>
              <a:lnSpc>
                <a:spcPct val="100000"/>
              </a:lnSpc>
              <a:spcBef>
                <a:spcPts val="40"/>
              </a:spcBef>
            </a:pPr>
            <a:endParaRPr sz="4300">
              <a:latin typeface="Times New Roman" panose="02020603050405020304"/>
              <a:cs typeface="Times New Roman" panose="02020603050405020304"/>
            </a:endParaRPr>
          </a:p>
          <a:p>
            <a:pPr marL="12700">
              <a:lnSpc>
                <a:spcPct val="100000"/>
              </a:lnSpc>
            </a:pPr>
            <a:r>
              <a:rPr sz="2400" b="1" spc="0" dirty="0">
                <a:solidFill>
                  <a:srgbClr val="FF0000"/>
                </a:solidFill>
                <a:latin typeface="微软雅黑" panose="020B0503020204020204" charset="-122"/>
                <a:cs typeface="微软雅黑" panose="020B0503020204020204" charset="-122"/>
              </a:rPr>
              <a:t>意义：</a:t>
            </a:r>
            <a:endParaRPr sz="2400">
              <a:latin typeface="微软雅黑" panose="020B0503020204020204" charset="-122"/>
              <a:cs typeface="微软雅黑" panose="020B0503020204020204" charset="-122"/>
            </a:endParaRPr>
          </a:p>
          <a:p>
            <a:pPr marL="156845">
              <a:lnSpc>
                <a:spcPct val="100000"/>
              </a:lnSpc>
              <a:spcBef>
                <a:spcPts val="1635"/>
              </a:spcBef>
            </a:pPr>
            <a:r>
              <a:rPr sz="2400" b="1" spc="-5" dirty="0">
                <a:latin typeface="Calibri" panose="020F0502020204030204"/>
                <a:cs typeface="Calibri" panose="020F0502020204030204"/>
              </a:rPr>
              <a:t>1</a:t>
            </a:r>
            <a:r>
              <a:rPr sz="2400" b="1" spc="-5" dirty="0">
                <a:latin typeface="宋体" panose="02010600030101010101" pitchFamily="2" charset="-122"/>
                <a:cs typeface="宋体" panose="02010600030101010101" pitchFamily="2" charset="-122"/>
              </a:rPr>
              <a:t>、诱发母畜多胎；</a:t>
            </a:r>
            <a:endParaRPr sz="2400">
              <a:latin typeface="宋体" panose="02010600030101010101" pitchFamily="2" charset="-122"/>
              <a:cs typeface="宋体" panose="02010600030101010101" pitchFamily="2" charset="-122"/>
            </a:endParaRPr>
          </a:p>
          <a:p>
            <a:pPr marL="156845">
              <a:lnSpc>
                <a:spcPct val="100000"/>
              </a:lnSpc>
              <a:spcBef>
                <a:spcPts val="1420"/>
              </a:spcBef>
            </a:pPr>
            <a:r>
              <a:rPr sz="2400" b="1" spc="-5" dirty="0">
                <a:latin typeface="Calibri" panose="020F0502020204030204"/>
                <a:cs typeface="Calibri" panose="020F0502020204030204"/>
              </a:rPr>
              <a:t>2</a:t>
            </a:r>
            <a:r>
              <a:rPr sz="2400" b="1" spc="-5" dirty="0">
                <a:latin typeface="宋体" panose="02010600030101010101" pitchFamily="2" charset="-122"/>
                <a:cs typeface="宋体" panose="02010600030101010101" pitchFamily="2" charset="-122"/>
              </a:rPr>
              <a:t>、胚胎移植。</a:t>
            </a:r>
            <a:endParaRPr sz="2400">
              <a:latin typeface="宋体" panose="02010600030101010101" pitchFamily="2" charset="-122"/>
              <a:cs typeface="宋体" panose="02010600030101010101" pitchFamily="2" charset="-122"/>
            </a:endParaRPr>
          </a:p>
        </p:txBody>
      </p:sp>
      <p:sp>
        <p:nvSpPr>
          <p:cNvPr id="11" name="object 11"/>
          <p:cNvSpPr/>
          <p:nvPr/>
        </p:nvSpPr>
        <p:spPr>
          <a:xfrm>
            <a:off x="4381880" y="3145282"/>
            <a:ext cx="5760592" cy="3192144"/>
          </a:xfrm>
          <a:prstGeom prst="rect">
            <a:avLst/>
          </a:prstGeom>
          <a:blipFill>
            <a:blip r:embed="rId2" cstate="print"/>
            <a:stretch>
              <a:fillRect/>
            </a:stretch>
          </a:blipFill>
        </p:spPr>
        <p:txBody>
          <a:bodyPr wrap="square" lIns="0" tIns="0" rIns="0" bIns="0" rtlCol="0"/>
          <a:lstStyle/>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335" rIns="0" bIns="0" rtlCol="0">
            <a:spAutoFit/>
          </a:bodyPr>
          <a:lstStyle/>
          <a:p>
            <a:pPr marL="12700" algn="ctr">
              <a:lnSpc>
                <a:spcPct val="100000"/>
              </a:lnSpc>
              <a:spcBef>
                <a:spcPts val="105"/>
              </a:spcBef>
            </a:pPr>
            <a:r>
              <a:rPr spc="-10" dirty="0"/>
              <a:t>三</a:t>
            </a:r>
            <a:r>
              <a:rPr dirty="0"/>
              <a:t>、</a:t>
            </a:r>
            <a:r>
              <a:rPr spc="-10" dirty="0"/>
              <a:t>超数</a:t>
            </a:r>
            <a:r>
              <a:rPr spc="-5" dirty="0"/>
              <a:t>排</a:t>
            </a:r>
            <a:r>
              <a:rPr spc="-10" dirty="0"/>
              <a:t>卵</a:t>
            </a:r>
            <a:endParaRPr spc="-10" dirty="0"/>
          </a:p>
        </p:txBody>
      </p:sp>
      <p:sp>
        <p:nvSpPr>
          <p:cNvPr id="3" name="object 3"/>
          <p:cNvSpPr/>
          <p:nvPr/>
        </p:nvSpPr>
        <p:spPr>
          <a:xfrm>
            <a:off x="1860550" y="1980057"/>
            <a:ext cx="467995" cy="1008380"/>
          </a:xfrm>
          <a:custGeom>
            <a:avLst/>
            <a:gdLst/>
            <a:ahLst/>
            <a:cxnLst/>
            <a:rect l="l" t="t" r="r" b="b"/>
            <a:pathLst>
              <a:path w="467994" h="1008380">
                <a:moveTo>
                  <a:pt x="467994" y="1008126"/>
                </a:moveTo>
                <a:lnTo>
                  <a:pt x="394006" y="1006131"/>
                </a:lnTo>
                <a:lnTo>
                  <a:pt x="329753" y="1000583"/>
                </a:lnTo>
                <a:lnTo>
                  <a:pt x="279089" y="992133"/>
                </a:lnTo>
                <a:lnTo>
                  <a:pt x="233933" y="969137"/>
                </a:lnTo>
                <a:lnTo>
                  <a:pt x="233933" y="543051"/>
                </a:lnTo>
                <a:lnTo>
                  <a:pt x="222004" y="530706"/>
                </a:lnTo>
                <a:lnTo>
                  <a:pt x="188787" y="520000"/>
                </a:lnTo>
                <a:lnTo>
                  <a:pt x="138141" y="511569"/>
                </a:lnTo>
                <a:lnTo>
                  <a:pt x="73926" y="506045"/>
                </a:lnTo>
                <a:lnTo>
                  <a:pt x="0" y="504063"/>
                </a:lnTo>
                <a:lnTo>
                  <a:pt x="73926" y="502068"/>
                </a:lnTo>
                <a:lnTo>
                  <a:pt x="138141" y="496520"/>
                </a:lnTo>
                <a:lnTo>
                  <a:pt x="188787" y="488070"/>
                </a:lnTo>
                <a:lnTo>
                  <a:pt x="222004" y="477370"/>
                </a:lnTo>
                <a:lnTo>
                  <a:pt x="233933" y="465073"/>
                </a:lnTo>
                <a:lnTo>
                  <a:pt x="233933" y="38988"/>
                </a:lnTo>
                <a:lnTo>
                  <a:pt x="245864" y="26643"/>
                </a:lnTo>
                <a:lnTo>
                  <a:pt x="279089" y="15937"/>
                </a:lnTo>
                <a:lnTo>
                  <a:pt x="329753" y="7506"/>
                </a:lnTo>
                <a:lnTo>
                  <a:pt x="394006" y="1982"/>
                </a:lnTo>
                <a:lnTo>
                  <a:pt x="467994" y="0"/>
                </a:lnTo>
              </a:path>
            </a:pathLst>
          </a:custGeom>
          <a:ln w="6350">
            <a:solidFill>
              <a:srgbClr val="5B9BD4"/>
            </a:solidFill>
          </a:ln>
        </p:spPr>
        <p:txBody>
          <a:bodyPr wrap="square" lIns="0" tIns="0" rIns="0" bIns="0" rtlCol="0"/>
          <a:lstStyle/>
          <a:p/>
        </p:txBody>
      </p:sp>
      <p:sp>
        <p:nvSpPr>
          <p:cNvPr id="4" name="object 4"/>
          <p:cNvSpPr txBox="1"/>
          <p:nvPr/>
        </p:nvSpPr>
        <p:spPr>
          <a:xfrm>
            <a:off x="570890" y="1192004"/>
            <a:ext cx="2303145" cy="1492885"/>
          </a:xfrm>
          <a:prstGeom prst="rect">
            <a:avLst/>
          </a:prstGeom>
        </p:spPr>
        <p:txBody>
          <a:bodyPr vert="horz" wrap="square" lIns="0" tIns="186690" rIns="0" bIns="0" rtlCol="0">
            <a:spAutoFit/>
          </a:bodyPr>
          <a:lstStyle/>
          <a:p>
            <a:pPr marL="12700">
              <a:lnSpc>
                <a:spcPct val="100000"/>
              </a:lnSpc>
              <a:spcBef>
                <a:spcPts val="1470"/>
              </a:spcBef>
            </a:pPr>
            <a:r>
              <a:rPr sz="2400" b="1" dirty="0">
                <a:latin typeface="微软雅黑" panose="020B0503020204020204" charset="-122"/>
                <a:cs typeface="微软雅黑" panose="020B0503020204020204" charset="-122"/>
              </a:rPr>
              <a:t>超数排卵的原理</a:t>
            </a:r>
            <a:endParaRPr sz="2400">
              <a:latin typeface="微软雅黑" panose="020B0503020204020204" charset="-122"/>
              <a:cs typeface="微软雅黑" panose="020B0503020204020204" charset="-122"/>
            </a:endParaRPr>
          </a:p>
          <a:p>
            <a:pPr marR="5080" algn="r">
              <a:lnSpc>
                <a:spcPct val="100000"/>
              </a:lnSpc>
              <a:spcBef>
                <a:spcPts val="1150"/>
              </a:spcBef>
            </a:pPr>
            <a:r>
              <a:rPr sz="2000" spc="515" dirty="0">
                <a:latin typeface="宋体" panose="02010600030101010101" pitchFamily="2" charset="-122"/>
                <a:cs typeface="宋体" panose="02010600030101010101" pitchFamily="2" charset="-122"/>
              </a:rPr>
              <a:t>1%</a:t>
            </a:r>
            <a:endParaRPr sz="2000">
              <a:latin typeface="宋体" panose="02010600030101010101" pitchFamily="2" charset="-122"/>
              <a:cs typeface="宋体" panose="02010600030101010101" pitchFamily="2" charset="-122"/>
            </a:endParaRPr>
          </a:p>
          <a:p>
            <a:pPr marL="156845">
              <a:lnSpc>
                <a:spcPct val="100000"/>
              </a:lnSpc>
              <a:spcBef>
                <a:spcPts val="1350"/>
              </a:spcBef>
            </a:pPr>
            <a:r>
              <a:rPr sz="2000" dirty="0">
                <a:latin typeface="宋体" panose="02010600030101010101" pitchFamily="2" charset="-122"/>
                <a:cs typeface="宋体" panose="02010600030101010101" pitchFamily="2" charset="-122"/>
              </a:rPr>
              <a:t>有腔卵泡</a:t>
            </a:r>
            <a:endParaRPr sz="2000">
              <a:latin typeface="宋体" panose="02010600030101010101" pitchFamily="2" charset="-122"/>
              <a:cs typeface="宋体" panose="02010600030101010101" pitchFamily="2" charset="-122"/>
            </a:endParaRPr>
          </a:p>
        </p:txBody>
      </p:sp>
      <p:sp>
        <p:nvSpPr>
          <p:cNvPr id="5" name="object 5"/>
          <p:cNvSpPr txBox="1"/>
          <p:nvPr/>
        </p:nvSpPr>
        <p:spPr>
          <a:xfrm>
            <a:off x="3058922" y="1802714"/>
            <a:ext cx="2785110" cy="331470"/>
          </a:xfrm>
          <a:prstGeom prst="rect">
            <a:avLst/>
          </a:prstGeom>
        </p:spPr>
        <p:txBody>
          <a:bodyPr vert="horz" wrap="square" lIns="0" tIns="13335" rIns="0" bIns="0" rtlCol="0">
            <a:spAutoFit/>
          </a:bodyPr>
          <a:lstStyle/>
          <a:p>
            <a:pPr marL="12700">
              <a:lnSpc>
                <a:spcPct val="100000"/>
              </a:lnSpc>
              <a:spcBef>
                <a:spcPts val="105"/>
              </a:spcBef>
              <a:tabLst>
                <a:tab pos="1244600" algn="l"/>
              </a:tabLst>
            </a:pPr>
            <a:r>
              <a:rPr sz="2000" spc="-1005" dirty="0">
                <a:latin typeface="宋体" panose="02010600030101010101" pitchFamily="2" charset="-122"/>
                <a:cs typeface="宋体" panose="02010600030101010101" pitchFamily="2" charset="-122"/>
              </a:rPr>
              <a:t> </a:t>
            </a:r>
            <a:r>
              <a:rPr sz="2000" dirty="0">
                <a:latin typeface="Times New Roman" panose="02020603050405020304"/>
                <a:cs typeface="Times New Roman" panose="02020603050405020304"/>
              </a:rPr>
              <a:t> </a:t>
            </a:r>
            <a:r>
              <a:rPr sz="2000" dirty="0">
                <a:latin typeface="Times New Roman" panose="02020603050405020304"/>
                <a:cs typeface="Times New Roman" panose="02020603050405020304"/>
              </a:rPr>
              <a:t>	</a:t>
            </a:r>
            <a:r>
              <a:rPr sz="2000" dirty="0">
                <a:latin typeface="宋体" panose="02010600030101010101" pitchFamily="2" charset="-122"/>
                <a:cs typeface="宋体" panose="02010600030101010101" pitchFamily="2" charset="-122"/>
              </a:rPr>
              <a:t>发育成熟排卵</a:t>
            </a:r>
            <a:endParaRPr sz="2000">
              <a:latin typeface="宋体" panose="02010600030101010101" pitchFamily="2" charset="-122"/>
              <a:cs typeface="宋体" panose="02010600030101010101" pitchFamily="2" charset="-122"/>
            </a:endParaRPr>
          </a:p>
        </p:txBody>
      </p:sp>
      <p:sp>
        <p:nvSpPr>
          <p:cNvPr id="6" name="object 6"/>
          <p:cNvSpPr txBox="1"/>
          <p:nvPr/>
        </p:nvSpPr>
        <p:spPr>
          <a:xfrm>
            <a:off x="2448305" y="2764027"/>
            <a:ext cx="1776730" cy="330835"/>
          </a:xfrm>
          <a:prstGeom prst="rect">
            <a:avLst/>
          </a:prstGeom>
        </p:spPr>
        <p:txBody>
          <a:bodyPr vert="horz" wrap="square" lIns="0" tIns="13335" rIns="0" bIns="0" rtlCol="0">
            <a:spAutoFit/>
          </a:bodyPr>
          <a:lstStyle/>
          <a:p>
            <a:pPr marL="12700">
              <a:lnSpc>
                <a:spcPct val="100000"/>
              </a:lnSpc>
              <a:spcBef>
                <a:spcPts val="105"/>
              </a:spcBef>
              <a:tabLst>
                <a:tab pos="1763395" algn="l"/>
              </a:tabLst>
            </a:pPr>
            <a:r>
              <a:rPr sz="2000" spc="425" dirty="0">
                <a:latin typeface="宋体" panose="02010600030101010101" pitchFamily="2" charset="-122"/>
                <a:cs typeface="宋体" panose="02010600030101010101" pitchFamily="2" charset="-122"/>
              </a:rPr>
              <a:t>99%</a:t>
            </a:r>
            <a:r>
              <a:rPr sz="2000" spc="75" dirty="0">
                <a:latin typeface="宋体" panose="02010600030101010101" pitchFamily="2" charset="-122"/>
                <a:cs typeface="宋体" panose="02010600030101010101" pitchFamily="2" charset="-122"/>
              </a:rPr>
              <a:t> </a:t>
            </a:r>
            <a:r>
              <a:rPr sz="2000" spc="-1005" dirty="0">
                <a:latin typeface="宋体" panose="02010600030101010101" pitchFamily="2" charset="-122"/>
                <a:cs typeface="宋体" panose="02010600030101010101" pitchFamily="2" charset="-122"/>
              </a:rPr>
              <a:t> </a:t>
            </a:r>
            <a:r>
              <a:rPr sz="2000" dirty="0">
                <a:latin typeface="Times New Roman" panose="02020603050405020304"/>
                <a:cs typeface="Times New Roman" panose="02020603050405020304"/>
              </a:rPr>
              <a:t> </a:t>
            </a:r>
            <a:r>
              <a:rPr sz="2000" dirty="0">
                <a:latin typeface="Times New Roman" panose="02020603050405020304"/>
                <a:cs typeface="Times New Roman" panose="02020603050405020304"/>
              </a:rPr>
              <a:t>	</a:t>
            </a:r>
            <a:endParaRPr sz="2000">
              <a:latin typeface="Times New Roman" panose="02020603050405020304"/>
              <a:cs typeface="Times New Roman" panose="02020603050405020304"/>
            </a:endParaRPr>
          </a:p>
        </p:txBody>
      </p:sp>
      <p:sp>
        <p:nvSpPr>
          <p:cNvPr id="7" name="object 7"/>
          <p:cNvSpPr txBox="1"/>
          <p:nvPr/>
        </p:nvSpPr>
        <p:spPr>
          <a:xfrm>
            <a:off x="4286503" y="2764027"/>
            <a:ext cx="2061845" cy="330835"/>
          </a:xfrm>
          <a:prstGeom prst="rect">
            <a:avLst/>
          </a:prstGeom>
        </p:spPr>
        <p:txBody>
          <a:bodyPr vert="horz" wrap="square" lIns="0" tIns="13335" rIns="0" bIns="0" rtlCol="0">
            <a:spAutoFit/>
          </a:bodyPr>
          <a:lstStyle/>
          <a:p>
            <a:pPr marL="12700">
              <a:lnSpc>
                <a:spcPct val="100000"/>
              </a:lnSpc>
              <a:spcBef>
                <a:spcPts val="105"/>
              </a:spcBef>
            </a:pPr>
            <a:r>
              <a:rPr sz="2000" dirty="0">
                <a:latin typeface="宋体" panose="02010600030101010101" pitchFamily="2" charset="-122"/>
                <a:cs typeface="宋体" panose="02010600030101010101" pitchFamily="2" charset="-122"/>
              </a:rPr>
              <a:t>有腔卵泡闭锁退化</a:t>
            </a:r>
            <a:endParaRPr sz="2000">
              <a:latin typeface="宋体" panose="02010600030101010101" pitchFamily="2" charset="-122"/>
              <a:cs typeface="宋体" panose="02010600030101010101" pitchFamily="2" charset="-122"/>
            </a:endParaRPr>
          </a:p>
        </p:txBody>
      </p:sp>
      <p:sp>
        <p:nvSpPr>
          <p:cNvPr id="8" name="object 8"/>
          <p:cNvSpPr/>
          <p:nvPr/>
        </p:nvSpPr>
        <p:spPr>
          <a:xfrm>
            <a:off x="3071622" y="1980057"/>
            <a:ext cx="1008380" cy="0"/>
          </a:xfrm>
          <a:custGeom>
            <a:avLst/>
            <a:gdLst/>
            <a:ahLst/>
            <a:cxnLst/>
            <a:rect l="l" t="t" r="r" b="b"/>
            <a:pathLst>
              <a:path w="1008379">
                <a:moveTo>
                  <a:pt x="0" y="0"/>
                </a:moveTo>
                <a:lnTo>
                  <a:pt x="1008126" y="0"/>
                </a:lnTo>
              </a:path>
            </a:pathLst>
          </a:custGeom>
          <a:ln w="19050">
            <a:solidFill>
              <a:srgbClr val="5B9BD4"/>
            </a:solidFill>
            <a:prstDash val="sysDash"/>
          </a:ln>
        </p:spPr>
        <p:txBody>
          <a:bodyPr wrap="square" lIns="0" tIns="0" rIns="0" bIns="0" rtlCol="0"/>
          <a:lstStyle/>
          <a:p/>
        </p:txBody>
      </p:sp>
      <p:sp>
        <p:nvSpPr>
          <p:cNvPr id="9" name="object 9"/>
          <p:cNvSpPr/>
          <p:nvPr/>
        </p:nvSpPr>
        <p:spPr>
          <a:xfrm>
            <a:off x="3143630" y="2938017"/>
            <a:ext cx="1008380" cy="0"/>
          </a:xfrm>
          <a:custGeom>
            <a:avLst/>
            <a:gdLst/>
            <a:ahLst/>
            <a:cxnLst/>
            <a:rect l="l" t="t" r="r" b="b"/>
            <a:pathLst>
              <a:path w="1008379">
                <a:moveTo>
                  <a:pt x="0" y="0"/>
                </a:moveTo>
                <a:lnTo>
                  <a:pt x="1008126" y="0"/>
                </a:lnTo>
              </a:path>
            </a:pathLst>
          </a:custGeom>
          <a:ln w="19050">
            <a:solidFill>
              <a:srgbClr val="5B9BD4"/>
            </a:solidFill>
            <a:prstDash val="sysDash"/>
          </a:ln>
        </p:spPr>
        <p:txBody>
          <a:bodyPr wrap="square" lIns="0" tIns="0" rIns="0" bIns="0" rtlCol="0"/>
          <a:lstStyle/>
          <a:p/>
        </p:txBody>
      </p:sp>
      <p:sp>
        <p:nvSpPr>
          <p:cNvPr id="10" name="object 10"/>
          <p:cNvSpPr/>
          <p:nvPr/>
        </p:nvSpPr>
        <p:spPr>
          <a:xfrm>
            <a:off x="6456045" y="2932810"/>
            <a:ext cx="2016760" cy="111125"/>
          </a:xfrm>
          <a:custGeom>
            <a:avLst/>
            <a:gdLst/>
            <a:ahLst/>
            <a:cxnLst/>
            <a:rect l="l" t="t" r="r" b="b"/>
            <a:pathLst>
              <a:path w="2016759" h="111125">
                <a:moveTo>
                  <a:pt x="1978351" y="55372"/>
                </a:moveTo>
                <a:lnTo>
                  <a:pt x="1916302" y="91566"/>
                </a:lnTo>
                <a:lnTo>
                  <a:pt x="1911857" y="94234"/>
                </a:lnTo>
                <a:lnTo>
                  <a:pt x="1910333" y="100075"/>
                </a:lnTo>
                <a:lnTo>
                  <a:pt x="1912874" y="104648"/>
                </a:lnTo>
                <a:lnTo>
                  <a:pt x="1915540" y="109092"/>
                </a:lnTo>
                <a:lnTo>
                  <a:pt x="1921382" y="110616"/>
                </a:lnTo>
                <a:lnTo>
                  <a:pt x="1925954" y="108076"/>
                </a:lnTo>
                <a:lnTo>
                  <a:pt x="1999933" y="64897"/>
                </a:lnTo>
                <a:lnTo>
                  <a:pt x="1997328" y="64897"/>
                </a:lnTo>
                <a:lnTo>
                  <a:pt x="1997328" y="63626"/>
                </a:lnTo>
                <a:lnTo>
                  <a:pt x="1992502" y="63626"/>
                </a:lnTo>
                <a:lnTo>
                  <a:pt x="1978351" y="55372"/>
                </a:lnTo>
                <a:close/>
              </a:path>
              <a:path w="2016759" h="111125">
                <a:moveTo>
                  <a:pt x="1962023" y="45847"/>
                </a:moveTo>
                <a:lnTo>
                  <a:pt x="0" y="45847"/>
                </a:lnTo>
                <a:lnTo>
                  <a:pt x="0" y="64897"/>
                </a:lnTo>
                <a:lnTo>
                  <a:pt x="1962022" y="64897"/>
                </a:lnTo>
                <a:lnTo>
                  <a:pt x="1978351" y="55372"/>
                </a:lnTo>
                <a:lnTo>
                  <a:pt x="1962023" y="45847"/>
                </a:lnTo>
                <a:close/>
              </a:path>
              <a:path w="2016759" h="111125">
                <a:moveTo>
                  <a:pt x="1999933" y="45847"/>
                </a:moveTo>
                <a:lnTo>
                  <a:pt x="1997328" y="45847"/>
                </a:lnTo>
                <a:lnTo>
                  <a:pt x="1997328" y="64897"/>
                </a:lnTo>
                <a:lnTo>
                  <a:pt x="1999933" y="64897"/>
                </a:lnTo>
                <a:lnTo>
                  <a:pt x="2016252" y="55372"/>
                </a:lnTo>
                <a:lnTo>
                  <a:pt x="1999933" y="45847"/>
                </a:lnTo>
                <a:close/>
              </a:path>
              <a:path w="2016759" h="111125">
                <a:moveTo>
                  <a:pt x="1992502" y="47116"/>
                </a:moveTo>
                <a:lnTo>
                  <a:pt x="1978351" y="55372"/>
                </a:lnTo>
                <a:lnTo>
                  <a:pt x="1992502" y="63626"/>
                </a:lnTo>
                <a:lnTo>
                  <a:pt x="1992502" y="47116"/>
                </a:lnTo>
                <a:close/>
              </a:path>
              <a:path w="2016759" h="111125">
                <a:moveTo>
                  <a:pt x="1997328" y="47116"/>
                </a:moveTo>
                <a:lnTo>
                  <a:pt x="1992502" y="47116"/>
                </a:lnTo>
                <a:lnTo>
                  <a:pt x="1992502" y="63626"/>
                </a:lnTo>
                <a:lnTo>
                  <a:pt x="1997328" y="63626"/>
                </a:lnTo>
                <a:lnTo>
                  <a:pt x="1997328" y="47116"/>
                </a:lnTo>
                <a:close/>
              </a:path>
              <a:path w="2016759" h="111125">
                <a:moveTo>
                  <a:pt x="1921382" y="0"/>
                </a:moveTo>
                <a:lnTo>
                  <a:pt x="1915540" y="1524"/>
                </a:lnTo>
                <a:lnTo>
                  <a:pt x="1912874" y="6096"/>
                </a:lnTo>
                <a:lnTo>
                  <a:pt x="1910333" y="10667"/>
                </a:lnTo>
                <a:lnTo>
                  <a:pt x="1911857" y="16510"/>
                </a:lnTo>
                <a:lnTo>
                  <a:pt x="1916302" y="19176"/>
                </a:lnTo>
                <a:lnTo>
                  <a:pt x="1978351" y="55372"/>
                </a:lnTo>
                <a:lnTo>
                  <a:pt x="1992502" y="47116"/>
                </a:lnTo>
                <a:lnTo>
                  <a:pt x="1997328" y="47116"/>
                </a:lnTo>
                <a:lnTo>
                  <a:pt x="1997328" y="45847"/>
                </a:lnTo>
                <a:lnTo>
                  <a:pt x="1999933" y="45847"/>
                </a:lnTo>
                <a:lnTo>
                  <a:pt x="1921382" y="0"/>
                </a:lnTo>
                <a:close/>
              </a:path>
            </a:pathLst>
          </a:custGeom>
          <a:solidFill>
            <a:srgbClr val="5B9BD4"/>
          </a:solidFill>
        </p:spPr>
        <p:txBody>
          <a:bodyPr wrap="square" lIns="0" tIns="0" rIns="0" bIns="0" rtlCol="0"/>
          <a:lstStyle/>
          <a:p/>
        </p:txBody>
      </p:sp>
      <p:sp>
        <p:nvSpPr>
          <p:cNvPr id="11" name="object 11"/>
          <p:cNvSpPr txBox="1"/>
          <p:nvPr/>
        </p:nvSpPr>
        <p:spPr>
          <a:xfrm>
            <a:off x="7003795" y="2684525"/>
            <a:ext cx="836294" cy="269240"/>
          </a:xfrm>
          <a:prstGeom prst="rect">
            <a:avLst/>
          </a:prstGeom>
        </p:spPr>
        <p:txBody>
          <a:bodyPr vert="horz" wrap="square" lIns="0" tIns="12065" rIns="0" bIns="0" rtlCol="0">
            <a:spAutoFit/>
          </a:bodyPr>
          <a:lstStyle/>
          <a:p>
            <a:pPr marL="12700">
              <a:lnSpc>
                <a:spcPct val="100000"/>
              </a:lnSpc>
              <a:spcBef>
                <a:spcPts val="95"/>
              </a:spcBef>
            </a:pPr>
            <a:r>
              <a:rPr sz="1600" spc="-5" dirty="0">
                <a:latin typeface="宋体" panose="02010600030101010101" pitchFamily="2" charset="-122"/>
                <a:cs typeface="宋体" panose="02010600030101010101" pitchFamily="2" charset="-122"/>
              </a:rPr>
              <a:t>激素处理</a:t>
            </a:r>
            <a:endParaRPr sz="1600">
              <a:latin typeface="宋体" panose="02010600030101010101" pitchFamily="2" charset="-122"/>
              <a:cs typeface="宋体" panose="02010600030101010101" pitchFamily="2" charset="-122"/>
            </a:endParaRPr>
          </a:p>
        </p:txBody>
      </p:sp>
      <p:sp>
        <p:nvSpPr>
          <p:cNvPr id="12" name="object 12"/>
          <p:cNvSpPr txBox="1"/>
          <p:nvPr/>
        </p:nvSpPr>
        <p:spPr>
          <a:xfrm>
            <a:off x="8624061" y="2811272"/>
            <a:ext cx="2061845" cy="330835"/>
          </a:xfrm>
          <a:prstGeom prst="rect">
            <a:avLst/>
          </a:prstGeom>
        </p:spPr>
        <p:txBody>
          <a:bodyPr vert="horz" wrap="square" lIns="0" tIns="13335" rIns="0" bIns="0" rtlCol="0">
            <a:spAutoFit/>
          </a:bodyPr>
          <a:lstStyle/>
          <a:p>
            <a:pPr marL="12700">
              <a:lnSpc>
                <a:spcPct val="100000"/>
              </a:lnSpc>
              <a:spcBef>
                <a:spcPts val="105"/>
              </a:spcBef>
            </a:pPr>
            <a:r>
              <a:rPr sz="2000" dirty="0">
                <a:latin typeface="宋体" panose="02010600030101010101" pitchFamily="2" charset="-122"/>
                <a:cs typeface="宋体" panose="02010600030101010101" pitchFamily="2" charset="-122"/>
              </a:rPr>
              <a:t>有腔卵泡继续发育</a:t>
            </a:r>
            <a:endParaRPr sz="2000">
              <a:latin typeface="宋体" panose="02010600030101010101" pitchFamily="2" charset="-122"/>
              <a:cs typeface="宋体" panose="02010600030101010101" pitchFamily="2" charset="-122"/>
            </a:endParaRPr>
          </a:p>
        </p:txBody>
      </p:sp>
      <p:sp>
        <p:nvSpPr>
          <p:cNvPr id="13" name="object 13"/>
          <p:cNvSpPr/>
          <p:nvPr/>
        </p:nvSpPr>
        <p:spPr>
          <a:xfrm>
            <a:off x="9641078" y="3140964"/>
            <a:ext cx="111125" cy="720090"/>
          </a:xfrm>
          <a:custGeom>
            <a:avLst/>
            <a:gdLst/>
            <a:ahLst/>
            <a:cxnLst/>
            <a:rect l="l" t="t" r="r" b="b"/>
            <a:pathLst>
              <a:path w="111125" h="720089">
                <a:moveTo>
                  <a:pt x="10668" y="614172"/>
                </a:moveTo>
                <a:lnTo>
                  <a:pt x="1524" y="619506"/>
                </a:lnTo>
                <a:lnTo>
                  <a:pt x="0" y="625221"/>
                </a:lnTo>
                <a:lnTo>
                  <a:pt x="55372" y="720090"/>
                </a:lnTo>
                <a:lnTo>
                  <a:pt x="66390" y="701167"/>
                </a:lnTo>
                <a:lnTo>
                  <a:pt x="45847" y="701167"/>
                </a:lnTo>
                <a:lnTo>
                  <a:pt x="45720" y="665988"/>
                </a:lnTo>
                <a:lnTo>
                  <a:pt x="19050" y="620268"/>
                </a:lnTo>
                <a:lnTo>
                  <a:pt x="16510" y="615696"/>
                </a:lnTo>
                <a:lnTo>
                  <a:pt x="10668" y="614172"/>
                </a:lnTo>
                <a:close/>
              </a:path>
              <a:path w="111125" h="720089">
                <a:moveTo>
                  <a:pt x="45847" y="666205"/>
                </a:moveTo>
                <a:lnTo>
                  <a:pt x="45847" y="701167"/>
                </a:lnTo>
                <a:lnTo>
                  <a:pt x="64897" y="701167"/>
                </a:lnTo>
                <a:lnTo>
                  <a:pt x="64897" y="696468"/>
                </a:lnTo>
                <a:lnTo>
                  <a:pt x="47117" y="696468"/>
                </a:lnTo>
                <a:lnTo>
                  <a:pt x="55308" y="682425"/>
                </a:lnTo>
                <a:lnTo>
                  <a:pt x="45847" y="666205"/>
                </a:lnTo>
                <a:close/>
              </a:path>
              <a:path w="111125" h="720089">
                <a:moveTo>
                  <a:pt x="100075" y="614172"/>
                </a:moveTo>
                <a:lnTo>
                  <a:pt x="94233" y="615696"/>
                </a:lnTo>
                <a:lnTo>
                  <a:pt x="64897" y="665988"/>
                </a:lnTo>
                <a:lnTo>
                  <a:pt x="64897" y="701167"/>
                </a:lnTo>
                <a:lnTo>
                  <a:pt x="66390" y="701167"/>
                </a:lnTo>
                <a:lnTo>
                  <a:pt x="110617" y="625221"/>
                </a:lnTo>
                <a:lnTo>
                  <a:pt x="109093" y="619506"/>
                </a:lnTo>
                <a:lnTo>
                  <a:pt x="104521" y="616838"/>
                </a:lnTo>
                <a:lnTo>
                  <a:pt x="100075" y="614172"/>
                </a:lnTo>
                <a:close/>
              </a:path>
              <a:path w="111125" h="720089">
                <a:moveTo>
                  <a:pt x="55308" y="682425"/>
                </a:moveTo>
                <a:lnTo>
                  <a:pt x="47117" y="696468"/>
                </a:lnTo>
                <a:lnTo>
                  <a:pt x="63500" y="696468"/>
                </a:lnTo>
                <a:lnTo>
                  <a:pt x="55308" y="682425"/>
                </a:lnTo>
                <a:close/>
              </a:path>
              <a:path w="111125" h="720089">
                <a:moveTo>
                  <a:pt x="64897" y="665988"/>
                </a:moveTo>
                <a:lnTo>
                  <a:pt x="55308" y="682425"/>
                </a:lnTo>
                <a:lnTo>
                  <a:pt x="63500" y="696468"/>
                </a:lnTo>
                <a:lnTo>
                  <a:pt x="64897" y="696468"/>
                </a:lnTo>
                <a:lnTo>
                  <a:pt x="64897" y="665988"/>
                </a:lnTo>
                <a:close/>
              </a:path>
              <a:path w="111125" h="720089">
                <a:moveTo>
                  <a:pt x="64897" y="0"/>
                </a:moveTo>
                <a:lnTo>
                  <a:pt x="45847" y="0"/>
                </a:lnTo>
                <a:lnTo>
                  <a:pt x="45847" y="666205"/>
                </a:lnTo>
                <a:lnTo>
                  <a:pt x="55308" y="682425"/>
                </a:lnTo>
                <a:lnTo>
                  <a:pt x="64770" y="666205"/>
                </a:lnTo>
                <a:lnTo>
                  <a:pt x="64897" y="0"/>
                </a:lnTo>
                <a:close/>
              </a:path>
            </a:pathLst>
          </a:custGeom>
          <a:solidFill>
            <a:srgbClr val="5B9BD4"/>
          </a:solidFill>
        </p:spPr>
        <p:txBody>
          <a:bodyPr wrap="square" lIns="0" tIns="0" rIns="0" bIns="0" rtlCol="0"/>
          <a:lstStyle/>
          <a:p/>
        </p:txBody>
      </p:sp>
      <p:sp>
        <p:nvSpPr>
          <p:cNvPr id="14" name="object 14"/>
          <p:cNvSpPr txBox="1"/>
          <p:nvPr/>
        </p:nvSpPr>
        <p:spPr>
          <a:xfrm>
            <a:off x="9201150" y="3929837"/>
            <a:ext cx="1043940" cy="331470"/>
          </a:xfrm>
          <a:prstGeom prst="rect">
            <a:avLst/>
          </a:prstGeom>
        </p:spPr>
        <p:txBody>
          <a:bodyPr vert="horz" wrap="square" lIns="0" tIns="13335" rIns="0" bIns="0" rtlCol="0">
            <a:spAutoFit/>
          </a:bodyPr>
          <a:lstStyle/>
          <a:p>
            <a:pPr marL="12700">
              <a:lnSpc>
                <a:spcPct val="100000"/>
              </a:lnSpc>
              <a:spcBef>
                <a:spcPts val="105"/>
              </a:spcBef>
            </a:pPr>
            <a:r>
              <a:rPr sz="2000" dirty="0">
                <a:latin typeface="宋体" panose="02010600030101010101" pitchFamily="2" charset="-122"/>
                <a:cs typeface="宋体" panose="02010600030101010101" pitchFamily="2" charset="-122"/>
              </a:rPr>
              <a:t>成熟排卵</a:t>
            </a:r>
            <a:endParaRPr sz="2000">
              <a:latin typeface="宋体" panose="02010600030101010101" pitchFamily="2" charset="-122"/>
              <a:cs typeface="宋体" panose="02010600030101010101" pitchFamily="2" charset="-122"/>
            </a:endParaRPr>
          </a:p>
        </p:txBody>
      </p:sp>
      <p:sp>
        <p:nvSpPr>
          <p:cNvPr id="15" name="object 15"/>
          <p:cNvSpPr/>
          <p:nvPr/>
        </p:nvSpPr>
        <p:spPr>
          <a:xfrm>
            <a:off x="5903340" y="3492169"/>
            <a:ext cx="2640965" cy="3173476"/>
          </a:xfrm>
          <a:prstGeom prst="rect">
            <a:avLst/>
          </a:prstGeom>
          <a:blipFill>
            <a:blip r:embed="rId1" cstate="print"/>
            <a:stretch>
              <a:fillRect/>
            </a:stretch>
          </a:blipFill>
        </p:spPr>
        <p:txBody>
          <a:bodyPr wrap="square" lIns="0" tIns="0" rIns="0" bIns="0" rtlCol="0"/>
          <a:lstStyle/>
          <a:p/>
        </p:txBody>
      </p:sp>
      <p:sp>
        <p:nvSpPr>
          <p:cNvPr id="16" name="object 16"/>
          <p:cNvSpPr/>
          <p:nvPr/>
        </p:nvSpPr>
        <p:spPr>
          <a:xfrm>
            <a:off x="1602866" y="3492169"/>
            <a:ext cx="3851275" cy="3173476"/>
          </a:xfrm>
          <a:prstGeom prst="rect">
            <a:avLst/>
          </a:prstGeom>
          <a:blipFill>
            <a:blip r:embed="rId2" cstate="print"/>
            <a:stretch>
              <a:fillRect/>
            </a:stretch>
          </a:blipFill>
        </p:spPr>
        <p:txBody>
          <a:bodyPr wrap="square" lIns="0" tIns="0" rIns="0" bIns="0" rtlCol="0"/>
          <a:lstStyle/>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13335" rIns="0" bIns="0" rtlCol="0">
            <a:spAutoFit/>
          </a:bodyPr>
          <a:lstStyle/>
          <a:p>
            <a:pPr marL="12700" algn="ctr">
              <a:lnSpc>
                <a:spcPct val="100000"/>
              </a:lnSpc>
              <a:spcBef>
                <a:spcPts val="105"/>
              </a:spcBef>
            </a:pPr>
            <a:r>
              <a:rPr spc="-10" dirty="0"/>
              <a:t>三</a:t>
            </a:r>
            <a:r>
              <a:rPr dirty="0"/>
              <a:t>、</a:t>
            </a:r>
            <a:r>
              <a:rPr spc="-10" dirty="0"/>
              <a:t>超数</a:t>
            </a:r>
            <a:r>
              <a:rPr spc="-5" dirty="0"/>
              <a:t>排</a:t>
            </a:r>
            <a:r>
              <a:rPr spc="-10" dirty="0"/>
              <a:t>卵</a:t>
            </a:r>
            <a:endParaRPr spc="-10" dirty="0"/>
          </a:p>
        </p:txBody>
      </p:sp>
      <p:sp>
        <p:nvSpPr>
          <p:cNvPr id="6" name="object 6"/>
          <p:cNvSpPr txBox="1"/>
          <p:nvPr/>
        </p:nvSpPr>
        <p:spPr>
          <a:xfrm>
            <a:off x="558190" y="1291590"/>
            <a:ext cx="7339965" cy="3388360"/>
          </a:xfrm>
          <a:prstGeom prst="rect">
            <a:avLst/>
          </a:prstGeom>
        </p:spPr>
        <p:txBody>
          <a:bodyPr vert="horz" wrap="square" lIns="0" tIns="12700" rIns="0" bIns="0" rtlCol="0">
            <a:spAutoFit/>
          </a:bodyPr>
          <a:lstStyle/>
          <a:p>
            <a:pPr marL="12700">
              <a:lnSpc>
                <a:spcPct val="100000"/>
              </a:lnSpc>
              <a:spcBef>
                <a:spcPts val="100"/>
              </a:spcBef>
            </a:pPr>
            <a:r>
              <a:rPr sz="2400" b="1" dirty="0">
                <a:latin typeface="微软雅黑" panose="020B0503020204020204" charset="-122"/>
                <a:cs typeface="微软雅黑" panose="020B0503020204020204" charset="-122"/>
              </a:rPr>
              <a:t>用于超数排卵的激素</a:t>
            </a:r>
            <a:endParaRPr sz="2400">
              <a:latin typeface="微软雅黑" panose="020B0503020204020204" charset="-122"/>
              <a:cs typeface="微软雅黑" panose="020B0503020204020204" charset="-122"/>
            </a:endParaRPr>
          </a:p>
          <a:p>
            <a:pPr>
              <a:lnSpc>
                <a:spcPct val="100000"/>
              </a:lnSpc>
              <a:spcBef>
                <a:spcPts val="40"/>
              </a:spcBef>
            </a:pPr>
            <a:endParaRPr sz="2700">
              <a:latin typeface="Times New Roman" panose="02020603050405020304"/>
              <a:cs typeface="Times New Roman" panose="02020603050405020304"/>
            </a:endParaRPr>
          </a:p>
          <a:p>
            <a:pPr marL="499745" indent="-342900">
              <a:lnSpc>
                <a:spcPct val="100000"/>
              </a:lnSpc>
              <a:buClr>
                <a:srgbClr val="C00000"/>
              </a:buClr>
              <a:buFont typeface="Wingdings" panose="05000000000000000000"/>
              <a:buChar char=""/>
              <a:tabLst>
                <a:tab pos="500380" algn="l"/>
              </a:tabLst>
            </a:pPr>
            <a:r>
              <a:rPr sz="2400" b="1" spc="-5" dirty="0">
                <a:latin typeface="Times New Roman" panose="02020603050405020304"/>
                <a:cs typeface="Times New Roman" panose="02020603050405020304"/>
              </a:rPr>
              <a:t>PMSG</a:t>
            </a:r>
            <a:r>
              <a:rPr sz="2400" b="1" spc="-5" dirty="0">
                <a:latin typeface="微软雅黑" panose="020B0503020204020204" charset="-122"/>
                <a:cs typeface="微软雅黑" panose="020B0503020204020204" charset="-122"/>
              </a:rPr>
              <a:t>：</a:t>
            </a:r>
            <a:r>
              <a:rPr sz="2000" spc="0" dirty="0">
                <a:latin typeface="宋体" panose="02010600030101010101" pitchFamily="2" charset="-122"/>
                <a:cs typeface="宋体" panose="02010600030101010101" pitchFamily="2" charset="-122"/>
              </a:rPr>
              <a:t>效果</a:t>
            </a:r>
            <a:r>
              <a:rPr sz="2000" spc="-5" dirty="0">
                <a:latin typeface="宋体" panose="02010600030101010101" pitchFamily="2" charset="-122"/>
                <a:cs typeface="宋体" panose="02010600030101010101" pitchFamily="2" charset="-122"/>
              </a:rPr>
              <a:t>良</a:t>
            </a:r>
            <a:r>
              <a:rPr sz="2000" spc="0" dirty="0">
                <a:latin typeface="宋体" panose="02010600030101010101" pitchFamily="2" charset="-122"/>
                <a:cs typeface="宋体" panose="02010600030101010101" pitchFamily="2" charset="-122"/>
              </a:rPr>
              <a:t>好</a:t>
            </a:r>
            <a:r>
              <a:rPr sz="2000" spc="-15" dirty="0">
                <a:latin typeface="宋体" panose="02010600030101010101" pitchFamily="2" charset="-122"/>
                <a:cs typeface="宋体" panose="02010600030101010101" pitchFamily="2" charset="-122"/>
              </a:rPr>
              <a:t>，</a:t>
            </a:r>
            <a:r>
              <a:rPr sz="2000" spc="0" dirty="0">
                <a:latin typeface="宋体" panose="02010600030101010101" pitchFamily="2" charset="-122"/>
                <a:cs typeface="宋体" panose="02010600030101010101" pitchFamily="2" charset="-122"/>
              </a:rPr>
              <a:t>药效</a:t>
            </a:r>
            <a:r>
              <a:rPr sz="2000" spc="-20" dirty="0">
                <a:latin typeface="宋体" panose="02010600030101010101" pitchFamily="2" charset="-122"/>
                <a:cs typeface="宋体" panose="02010600030101010101" pitchFamily="2" charset="-122"/>
              </a:rPr>
              <a:t>稳</a:t>
            </a:r>
            <a:r>
              <a:rPr sz="2000" spc="0" dirty="0">
                <a:latin typeface="宋体" panose="02010600030101010101" pitchFamily="2" charset="-122"/>
                <a:cs typeface="宋体" panose="02010600030101010101" pitchFamily="2" charset="-122"/>
              </a:rPr>
              <a:t>定，</a:t>
            </a:r>
            <a:r>
              <a:rPr sz="2000" spc="-20" dirty="0">
                <a:latin typeface="宋体" panose="02010600030101010101" pitchFamily="2" charset="-122"/>
                <a:cs typeface="宋体" panose="02010600030101010101" pitchFamily="2" charset="-122"/>
              </a:rPr>
              <a:t>排</a:t>
            </a:r>
            <a:r>
              <a:rPr sz="2000" spc="0" dirty="0">
                <a:latin typeface="宋体" panose="02010600030101010101" pitchFamily="2" charset="-122"/>
                <a:cs typeface="宋体" panose="02010600030101010101" pitchFamily="2" charset="-122"/>
              </a:rPr>
              <a:t>卵率</a:t>
            </a:r>
            <a:r>
              <a:rPr sz="2000" spc="-20" dirty="0">
                <a:latin typeface="宋体" panose="02010600030101010101" pitchFamily="2" charset="-122"/>
                <a:cs typeface="宋体" panose="02010600030101010101" pitchFamily="2" charset="-122"/>
              </a:rPr>
              <a:t>高</a:t>
            </a:r>
            <a:r>
              <a:rPr sz="2000" spc="0" dirty="0">
                <a:latin typeface="宋体" panose="02010600030101010101" pitchFamily="2" charset="-122"/>
                <a:cs typeface="宋体" panose="02010600030101010101" pitchFamily="2" charset="-122"/>
              </a:rPr>
              <a:t>；</a:t>
            </a:r>
            <a:endParaRPr sz="2000">
              <a:latin typeface="宋体" panose="02010600030101010101" pitchFamily="2" charset="-122"/>
              <a:cs typeface="宋体" panose="02010600030101010101" pitchFamily="2" charset="-122"/>
            </a:endParaRPr>
          </a:p>
          <a:p>
            <a:pPr marL="499745" indent="-342900">
              <a:lnSpc>
                <a:spcPct val="100000"/>
              </a:lnSpc>
              <a:spcBef>
                <a:spcPts val="1440"/>
              </a:spcBef>
              <a:buClr>
                <a:srgbClr val="C00000"/>
              </a:buClr>
              <a:buFont typeface="Wingdings" panose="05000000000000000000"/>
              <a:buChar char=""/>
              <a:tabLst>
                <a:tab pos="500380" algn="l"/>
              </a:tabLst>
            </a:pPr>
            <a:r>
              <a:rPr sz="2400" b="1" spc="-5" dirty="0">
                <a:latin typeface="Times New Roman" panose="02020603050405020304"/>
                <a:cs typeface="Times New Roman" panose="02020603050405020304"/>
              </a:rPr>
              <a:t>FSH</a:t>
            </a:r>
            <a:r>
              <a:rPr sz="2400" b="1" spc="-5" dirty="0">
                <a:latin typeface="微软雅黑" panose="020B0503020204020204" charset="-122"/>
                <a:cs typeface="微软雅黑" panose="020B0503020204020204" charset="-122"/>
              </a:rPr>
              <a:t>：</a:t>
            </a:r>
            <a:r>
              <a:rPr sz="2000" dirty="0">
                <a:latin typeface="宋体" panose="02010600030101010101" pitchFamily="2" charset="-122"/>
                <a:cs typeface="宋体" panose="02010600030101010101" pitchFamily="2" charset="-122"/>
              </a:rPr>
              <a:t>半衰期短，分</a:t>
            </a:r>
            <a:r>
              <a:rPr sz="2000" spc="-15" dirty="0">
                <a:latin typeface="宋体" panose="02010600030101010101" pitchFamily="2" charset="-122"/>
                <a:cs typeface="宋体" panose="02010600030101010101" pitchFamily="2" charset="-122"/>
              </a:rPr>
              <a:t>批</a:t>
            </a:r>
            <a:r>
              <a:rPr sz="2000" dirty="0">
                <a:latin typeface="宋体" panose="02010600030101010101" pitchFamily="2" charset="-122"/>
                <a:cs typeface="宋体" panose="02010600030101010101" pitchFamily="2" charset="-122"/>
              </a:rPr>
              <a:t>注射；</a:t>
            </a:r>
            <a:endParaRPr sz="2000">
              <a:latin typeface="宋体" panose="02010600030101010101" pitchFamily="2" charset="-122"/>
              <a:cs typeface="宋体" panose="02010600030101010101" pitchFamily="2" charset="-122"/>
            </a:endParaRPr>
          </a:p>
          <a:p>
            <a:pPr marL="499745" indent="-342900">
              <a:lnSpc>
                <a:spcPct val="100000"/>
              </a:lnSpc>
              <a:spcBef>
                <a:spcPts val="1445"/>
              </a:spcBef>
              <a:buClr>
                <a:srgbClr val="C00000"/>
              </a:buClr>
              <a:buFont typeface="Wingdings" panose="05000000000000000000"/>
              <a:buChar char=""/>
              <a:tabLst>
                <a:tab pos="500380" algn="l"/>
              </a:tabLst>
            </a:pPr>
            <a:r>
              <a:rPr sz="2400" b="1" dirty="0">
                <a:latin typeface="Times New Roman" panose="02020603050405020304"/>
                <a:cs typeface="Times New Roman" panose="02020603050405020304"/>
              </a:rPr>
              <a:t>PGF2α</a:t>
            </a:r>
            <a:r>
              <a:rPr sz="2400" b="1" dirty="0">
                <a:latin typeface="微软雅黑" panose="020B0503020204020204" charset="-122"/>
                <a:cs typeface="微软雅黑" panose="020B0503020204020204" charset="-122"/>
              </a:rPr>
              <a:t>：</a:t>
            </a:r>
            <a:r>
              <a:rPr sz="2000" spc="0" dirty="0">
                <a:latin typeface="宋体" panose="02010600030101010101" pitchFamily="2" charset="-122"/>
                <a:cs typeface="宋体" panose="02010600030101010101" pitchFamily="2" charset="-122"/>
              </a:rPr>
              <a:t>作为</a:t>
            </a:r>
            <a:r>
              <a:rPr sz="2000" spc="-20" dirty="0">
                <a:latin typeface="宋体" panose="02010600030101010101" pitchFamily="2" charset="-122"/>
                <a:cs typeface="宋体" panose="02010600030101010101" pitchFamily="2" charset="-122"/>
              </a:rPr>
              <a:t>配</a:t>
            </a:r>
            <a:r>
              <a:rPr sz="2000" spc="0" dirty="0">
                <a:latin typeface="宋体" panose="02010600030101010101" pitchFamily="2" charset="-122"/>
                <a:cs typeface="宋体" panose="02010600030101010101" pitchFamily="2" charset="-122"/>
              </a:rPr>
              <a:t>合药</a:t>
            </a:r>
            <a:r>
              <a:rPr sz="2000" spc="-20" dirty="0">
                <a:latin typeface="宋体" panose="02010600030101010101" pitchFamily="2" charset="-122"/>
                <a:cs typeface="宋体" panose="02010600030101010101" pitchFamily="2" charset="-122"/>
              </a:rPr>
              <a:t>物</a:t>
            </a:r>
            <a:r>
              <a:rPr sz="2000" spc="0" dirty="0">
                <a:latin typeface="宋体" panose="02010600030101010101" pitchFamily="2" charset="-122"/>
                <a:cs typeface="宋体" panose="02010600030101010101" pitchFamily="2" charset="-122"/>
              </a:rPr>
              <a:t>，使</a:t>
            </a:r>
            <a:r>
              <a:rPr sz="2000" spc="-20" dirty="0">
                <a:latin typeface="宋体" panose="02010600030101010101" pitchFamily="2" charset="-122"/>
                <a:cs typeface="宋体" panose="02010600030101010101" pitchFamily="2" charset="-122"/>
              </a:rPr>
              <a:t>黄</a:t>
            </a:r>
            <a:r>
              <a:rPr sz="2000" spc="0" dirty="0">
                <a:latin typeface="宋体" panose="02010600030101010101" pitchFamily="2" charset="-122"/>
                <a:cs typeface="宋体" panose="02010600030101010101" pitchFamily="2" charset="-122"/>
              </a:rPr>
              <a:t>体提</a:t>
            </a:r>
            <a:r>
              <a:rPr sz="2000" spc="-20" dirty="0">
                <a:latin typeface="宋体" panose="02010600030101010101" pitchFamily="2" charset="-122"/>
                <a:cs typeface="宋体" panose="02010600030101010101" pitchFamily="2" charset="-122"/>
              </a:rPr>
              <a:t>早</a:t>
            </a:r>
            <a:r>
              <a:rPr sz="2000" spc="0" dirty="0">
                <a:latin typeface="宋体" panose="02010600030101010101" pitchFamily="2" charset="-122"/>
                <a:cs typeface="宋体" panose="02010600030101010101" pitchFamily="2" charset="-122"/>
              </a:rPr>
              <a:t>衰退</a:t>
            </a:r>
            <a:r>
              <a:rPr sz="2000" spc="-20" dirty="0">
                <a:latin typeface="宋体" panose="02010600030101010101" pitchFamily="2" charset="-122"/>
                <a:cs typeface="宋体" panose="02010600030101010101" pitchFamily="2" charset="-122"/>
              </a:rPr>
              <a:t>，</a:t>
            </a:r>
            <a:r>
              <a:rPr sz="2000" spc="0" dirty="0">
                <a:latin typeface="宋体" panose="02010600030101010101" pitchFamily="2" charset="-122"/>
                <a:cs typeface="宋体" panose="02010600030101010101" pitchFamily="2" charset="-122"/>
              </a:rPr>
              <a:t>提高</a:t>
            </a:r>
            <a:r>
              <a:rPr sz="2000" spc="-20" dirty="0">
                <a:latin typeface="宋体" panose="02010600030101010101" pitchFamily="2" charset="-122"/>
                <a:cs typeface="宋体" panose="02010600030101010101" pitchFamily="2" charset="-122"/>
              </a:rPr>
              <a:t>排</a:t>
            </a:r>
            <a:r>
              <a:rPr sz="2000" spc="0" dirty="0">
                <a:latin typeface="宋体" panose="02010600030101010101" pitchFamily="2" charset="-122"/>
                <a:cs typeface="宋体" panose="02010600030101010101" pitchFamily="2" charset="-122"/>
              </a:rPr>
              <a:t>卵效</a:t>
            </a:r>
            <a:r>
              <a:rPr sz="2000" spc="-20" dirty="0">
                <a:latin typeface="宋体" panose="02010600030101010101" pitchFamily="2" charset="-122"/>
                <a:cs typeface="宋体" panose="02010600030101010101" pitchFamily="2" charset="-122"/>
              </a:rPr>
              <a:t>果</a:t>
            </a:r>
            <a:r>
              <a:rPr sz="2000" spc="0" dirty="0">
                <a:latin typeface="宋体" panose="02010600030101010101" pitchFamily="2" charset="-122"/>
                <a:cs typeface="宋体" panose="02010600030101010101" pitchFamily="2" charset="-122"/>
              </a:rPr>
              <a:t>；</a:t>
            </a:r>
            <a:endParaRPr sz="2000">
              <a:latin typeface="宋体" panose="02010600030101010101" pitchFamily="2" charset="-122"/>
              <a:cs typeface="宋体" panose="02010600030101010101" pitchFamily="2" charset="-122"/>
            </a:endParaRPr>
          </a:p>
          <a:p>
            <a:pPr marL="499745" indent="-342900">
              <a:lnSpc>
                <a:spcPct val="100000"/>
              </a:lnSpc>
              <a:spcBef>
                <a:spcPts val="1440"/>
              </a:spcBef>
              <a:buClr>
                <a:srgbClr val="C00000"/>
              </a:buClr>
              <a:buFont typeface="Wingdings" panose="05000000000000000000"/>
              <a:buChar char=""/>
              <a:tabLst>
                <a:tab pos="500380" algn="l"/>
              </a:tabLst>
            </a:pPr>
            <a:r>
              <a:rPr sz="2400" b="1" dirty="0">
                <a:latin typeface="微软雅黑" panose="020B0503020204020204" charset="-122"/>
                <a:cs typeface="微软雅黑" panose="020B0503020204020204" charset="-122"/>
              </a:rPr>
              <a:t>促排卵药物：</a:t>
            </a:r>
            <a:r>
              <a:rPr sz="2000" dirty="0">
                <a:latin typeface="宋体" panose="02010600030101010101" pitchFamily="2" charset="-122"/>
                <a:cs typeface="宋体" panose="02010600030101010101" pitchFamily="2" charset="-122"/>
              </a:rPr>
              <a:t>增</a:t>
            </a:r>
            <a:r>
              <a:rPr sz="2000" spc="-15" dirty="0">
                <a:latin typeface="宋体" panose="02010600030101010101" pitchFamily="2" charset="-122"/>
                <a:cs typeface="宋体" panose="02010600030101010101" pitchFamily="2" charset="-122"/>
              </a:rPr>
              <a:t>强</a:t>
            </a:r>
            <a:r>
              <a:rPr sz="2000" dirty="0">
                <a:latin typeface="宋体" panose="02010600030101010101" pitchFamily="2" charset="-122"/>
                <a:cs typeface="宋体" panose="02010600030101010101" pitchFamily="2" charset="-122"/>
              </a:rPr>
              <a:t>超排</a:t>
            </a:r>
            <a:r>
              <a:rPr sz="2000" spc="-15" dirty="0">
                <a:latin typeface="宋体" panose="02010600030101010101" pitchFamily="2" charset="-122"/>
                <a:cs typeface="宋体" panose="02010600030101010101" pitchFamily="2" charset="-122"/>
              </a:rPr>
              <a:t>效</a:t>
            </a:r>
            <a:r>
              <a:rPr sz="2000" dirty="0">
                <a:latin typeface="宋体" panose="02010600030101010101" pitchFamily="2" charset="-122"/>
                <a:cs typeface="宋体" panose="02010600030101010101" pitchFamily="2" charset="-122"/>
              </a:rPr>
              <a:t>果；</a:t>
            </a:r>
            <a:endParaRPr sz="2000">
              <a:latin typeface="宋体" panose="02010600030101010101" pitchFamily="2" charset="-122"/>
              <a:cs typeface="宋体" panose="02010600030101010101" pitchFamily="2" charset="-122"/>
            </a:endParaRPr>
          </a:p>
          <a:p>
            <a:pPr marL="499745" indent="-342900">
              <a:lnSpc>
                <a:spcPct val="100000"/>
              </a:lnSpc>
              <a:spcBef>
                <a:spcPts val="1440"/>
              </a:spcBef>
              <a:buClr>
                <a:srgbClr val="C00000"/>
              </a:buClr>
              <a:buFont typeface="Wingdings" panose="05000000000000000000"/>
              <a:buChar char=""/>
              <a:tabLst>
                <a:tab pos="500380" algn="l"/>
              </a:tabLst>
            </a:pPr>
            <a:r>
              <a:rPr sz="2400" b="1" spc="0" dirty="0">
                <a:latin typeface="微软雅黑" panose="020B0503020204020204" charset="-122"/>
                <a:cs typeface="微软雅黑" panose="020B0503020204020204" charset="-122"/>
              </a:rPr>
              <a:t>孕激素</a:t>
            </a:r>
            <a:r>
              <a:rPr sz="2400" b="1" spc="-5" dirty="0">
                <a:latin typeface="微软雅黑" panose="020B0503020204020204" charset="-122"/>
                <a:cs typeface="微软雅黑" panose="020B0503020204020204" charset="-122"/>
              </a:rPr>
              <a:t>：</a:t>
            </a:r>
            <a:r>
              <a:rPr sz="2000" dirty="0">
                <a:latin typeface="宋体" panose="02010600030101010101" pitchFamily="2" charset="-122"/>
                <a:cs typeface="宋体" panose="02010600030101010101" pitchFamily="2" charset="-122"/>
              </a:rPr>
              <a:t>作</a:t>
            </a:r>
            <a:r>
              <a:rPr sz="2000" spc="-15" dirty="0">
                <a:latin typeface="宋体" panose="02010600030101010101" pitchFamily="2" charset="-122"/>
                <a:cs typeface="宋体" panose="02010600030101010101" pitchFamily="2" charset="-122"/>
              </a:rPr>
              <a:t>超</a:t>
            </a:r>
            <a:r>
              <a:rPr sz="2000" dirty="0">
                <a:latin typeface="宋体" panose="02010600030101010101" pitchFamily="2" charset="-122"/>
                <a:cs typeface="宋体" panose="02010600030101010101" pitchFamily="2" charset="-122"/>
              </a:rPr>
              <a:t>排预</a:t>
            </a:r>
            <a:r>
              <a:rPr sz="2000" spc="-15" dirty="0">
                <a:latin typeface="宋体" panose="02010600030101010101" pitchFamily="2" charset="-122"/>
                <a:cs typeface="宋体" panose="02010600030101010101" pitchFamily="2" charset="-122"/>
              </a:rPr>
              <a:t>处</a:t>
            </a:r>
            <a:r>
              <a:rPr sz="2000" dirty="0">
                <a:latin typeface="宋体" panose="02010600030101010101" pitchFamily="2" charset="-122"/>
                <a:cs typeface="宋体" panose="02010600030101010101" pitchFamily="2" charset="-122"/>
              </a:rPr>
              <a:t>理，</a:t>
            </a:r>
            <a:r>
              <a:rPr sz="2000" spc="-15" dirty="0">
                <a:latin typeface="宋体" panose="02010600030101010101" pitchFamily="2" charset="-122"/>
                <a:cs typeface="宋体" panose="02010600030101010101" pitchFamily="2" charset="-122"/>
              </a:rPr>
              <a:t>提</a:t>
            </a:r>
            <a:r>
              <a:rPr sz="2000" dirty="0">
                <a:latin typeface="宋体" panose="02010600030101010101" pitchFamily="2" charset="-122"/>
                <a:cs typeface="宋体" panose="02010600030101010101" pitchFamily="2" charset="-122"/>
              </a:rPr>
              <a:t>高母</a:t>
            </a:r>
            <a:r>
              <a:rPr sz="2000" spc="-15" dirty="0">
                <a:latin typeface="宋体" panose="02010600030101010101" pitchFamily="2" charset="-122"/>
                <a:cs typeface="宋体" panose="02010600030101010101" pitchFamily="2" charset="-122"/>
              </a:rPr>
              <a:t>畜</a:t>
            </a:r>
            <a:r>
              <a:rPr sz="2000" dirty="0">
                <a:latin typeface="宋体" panose="02010600030101010101" pitchFamily="2" charset="-122"/>
                <a:cs typeface="宋体" panose="02010600030101010101" pitchFamily="2" charset="-122"/>
              </a:rPr>
              <a:t>对促</a:t>
            </a:r>
            <a:r>
              <a:rPr sz="2000" spc="-15" dirty="0">
                <a:latin typeface="宋体" panose="02010600030101010101" pitchFamily="2" charset="-122"/>
                <a:cs typeface="宋体" panose="02010600030101010101" pitchFamily="2" charset="-122"/>
              </a:rPr>
              <a:t>性</a:t>
            </a:r>
            <a:r>
              <a:rPr sz="2000" dirty="0">
                <a:latin typeface="宋体" panose="02010600030101010101" pitchFamily="2" charset="-122"/>
                <a:cs typeface="宋体" panose="02010600030101010101" pitchFamily="2" charset="-122"/>
              </a:rPr>
              <a:t>腺激</a:t>
            </a:r>
            <a:r>
              <a:rPr sz="2000" spc="-15" dirty="0">
                <a:latin typeface="宋体" panose="02010600030101010101" pitchFamily="2" charset="-122"/>
                <a:cs typeface="宋体" panose="02010600030101010101" pitchFamily="2" charset="-122"/>
              </a:rPr>
              <a:t>素</a:t>
            </a:r>
            <a:r>
              <a:rPr sz="2000" dirty="0">
                <a:latin typeface="宋体" panose="02010600030101010101" pitchFamily="2" charset="-122"/>
                <a:cs typeface="宋体" panose="02010600030101010101" pitchFamily="2" charset="-122"/>
              </a:rPr>
              <a:t>的敏</a:t>
            </a:r>
            <a:r>
              <a:rPr sz="2000" spc="-15" dirty="0">
                <a:latin typeface="宋体" panose="02010600030101010101" pitchFamily="2" charset="-122"/>
                <a:cs typeface="宋体" panose="02010600030101010101" pitchFamily="2" charset="-122"/>
              </a:rPr>
              <a:t>感</a:t>
            </a:r>
            <a:r>
              <a:rPr sz="2000" dirty="0">
                <a:latin typeface="宋体" panose="02010600030101010101" pitchFamily="2" charset="-122"/>
                <a:cs typeface="宋体" panose="02010600030101010101" pitchFamily="2" charset="-122"/>
              </a:rPr>
              <a:t>性。</a:t>
            </a:r>
            <a:endParaRPr sz="2000">
              <a:latin typeface="宋体" panose="02010600030101010101" pitchFamily="2" charset="-122"/>
              <a:cs typeface="宋体" panose="02010600030101010101" pitchFamily="2" charset="-122"/>
            </a:endParaRPr>
          </a:p>
        </p:txBody>
      </p:sp>
      <p:sp>
        <p:nvSpPr>
          <p:cNvPr id="7" name="object 7"/>
          <p:cNvSpPr/>
          <p:nvPr/>
        </p:nvSpPr>
        <p:spPr>
          <a:xfrm>
            <a:off x="8616315" y="1755013"/>
            <a:ext cx="2857500" cy="2857500"/>
          </a:xfrm>
          <a:prstGeom prst="rect">
            <a:avLst/>
          </a:prstGeom>
          <a:blipFill>
            <a:blip r:embed="rId2" cstate="print"/>
            <a:stretch>
              <a:fillRect/>
            </a:stretch>
          </a:blipFill>
        </p:spPr>
        <p:txBody>
          <a:bodyPr wrap="square" lIns="0" tIns="0" rIns="0" bIns="0" rtlCol="0"/>
          <a:lstStyle/>
          <a:p/>
        </p:txBody>
      </p:sp>
      <p:sp>
        <p:nvSpPr>
          <p:cNvPr id="8" name="object 8"/>
          <p:cNvSpPr/>
          <p:nvPr/>
        </p:nvSpPr>
        <p:spPr>
          <a:xfrm>
            <a:off x="983437" y="4897958"/>
            <a:ext cx="2998088" cy="1711071"/>
          </a:xfrm>
          <a:prstGeom prst="rect">
            <a:avLst/>
          </a:prstGeom>
          <a:blipFill>
            <a:blip r:embed="rId3" cstate="print"/>
            <a:stretch>
              <a:fillRect/>
            </a:stretch>
          </a:blipFill>
        </p:spPr>
        <p:txBody>
          <a:bodyPr wrap="square" lIns="0" tIns="0" rIns="0" bIns="0" rtlCol="0"/>
          <a:lstStyle/>
          <a:p/>
        </p:txBody>
      </p:sp>
      <p:sp>
        <p:nvSpPr>
          <p:cNvPr id="9" name="object 9"/>
          <p:cNvSpPr/>
          <p:nvPr/>
        </p:nvSpPr>
        <p:spPr>
          <a:xfrm>
            <a:off x="4439792" y="4897958"/>
            <a:ext cx="3006724" cy="1711071"/>
          </a:xfrm>
          <a:prstGeom prst="rect">
            <a:avLst/>
          </a:prstGeom>
          <a:blipFill>
            <a:blip r:embed="rId4" cstate="print"/>
            <a:stretch>
              <a:fillRect/>
            </a:stretch>
          </a:blipFill>
        </p:spPr>
        <p:txBody>
          <a:bodyPr wrap="square" lIns="0" tIns="0" rIns="0" bIns="0" rtlCol="0"/>
          <a:lstStyle/>
          <a:p/>
        </p:txBody>
      </p:sp>
      <p:sp>
        <p:nvSpPr>
          <p:cNvPr id="10" name="object 10"/>
          <p:cNvSpPr/>
          <p:nvPr/>
        </p:nvSpPr>
        <p:spPr>
          <a:xfrm>
            <a:off x="7896225" y="4881867"/>
            <a:ext cx="3280409" cy="1829815"/>
          </a:xfrm>
          <a:prstGeom prst="rect">
            <a:avLst/>
          </a:prstGeom>
          <a:blipFill>
            <a:blip r:embed="rId5" cstate="print"/>
            <a:stretch>
              <a:fillRect/>
            </a:stretch>
          </a:blipFill>
        </p:spPr>
        <p:txBody>
          <a:bodyPr wrap="square" lIns="0" tIns="0" rIns="0" bIns="0" rtlCol="0"/>
          <a:lstStyle/>
          <a:p/>
        </p:txBody>
      </p:sp>
      <p:sp>
        <p:nvSpPr>
          <p:cNvPr id="11" name="object 11"/>
          <p:cNvSpPr/>
          <p:nvPr/>
        </p:nvSpPr>
        <p:spPr>
          <a:xfrm>
            <a:off x="983437" y="2060829"/>
            <a:ext cx="4959985" cy="432434"/>
          </a:xfrm>
          <a:custGeom>
            <a:avLst/>
            <a:gdLst/>
            <a:ahLst/>
            <a:cxnLst/>
            <a:rect l="l" t="t" r="r" b="b"/>
            <a:pathLst>
              <a:path w="4959985" h="432435">
                <a:moveTo>
                  <a:pt x="0" y="72009"/>
                </a:moveTo>
                <a:lnTo>
                  <a:pt x="5657" y="43987"/>
                </a:lnTo>
                <a:lnTo>
                  <a:pt x="21088" y="21097"/>
                </a:lnTo>
                <a:lnTo>
                  <a:pt x="43976" y="5661"/>
                </a:lnTo>
                <a:lnTo>
                  <a:pt x="72008" y="0"/>
                </a:lnTo>
                <a:lnTo>
                  <a:pt x="4887772" y="0"/>
                </a:lnTo>
                <a:lnTo>
                  <a:pt x="4915794" y="5661"/>
                </a:lnTo>
                <a:lnTo>
                  <a:pt x="4938683" y="21097"/>
                </a:lnTo>
                <a:lnTo>
                  <a:pt x="4954120" y="43987"/>
                </a:lnTo>
                <a:lnTo>
                  <a:pt x="4959781" y="72009"/>
                </a:lnTo>
                <a:lnTo>
                  <a:pt x="4959781" y="360045"/>
                </a:lnTo>
                <a:lnTo>
                  <a:pt x="4954120" y="388066"/>
                </a:lnTo>
                <a:lnTo>
                  <a:pt x="4938683" y="410956"/>
                </a:lnTo>
                <a:lnTo>
                  <a:pt x="4915794" y="426392"/>
                </a:lnTo>
                <a:lnTo>
                  <a:pt x="4887772" y="432054"/>
                </a:lnTo>
                <a:lnTo>
                  <a:pt x="72008" y="432054"/>
                </a:lnTo>
                <a:lnTo>
                  <a:pt x="43976" y="426392"/>
                </a:lnTo>
                <a:lnTo>
                  <a:pt x="21088" y="410956"/>
                </a:lnTo>
                <a:lnTo>
                  <a:pt x="5657" y="388066"/>
                </a:lnTo>
                <a:lnTo>
                  <a:pt x="0" y="360045"/>
                </a:lnTo>
                <a:lnTo>
                  <a:pt x="0" y="72009"/>
                </a:lnTo>
                <a:close/>
              </a:path>
            </a:pathLst>
          </a:custGeom>
          <a:ln w="19049">
            <a:solidFill>
              <a:srgbClr val="FF3300"/>
            </a:solidFill>
          </a:ln>
        </p:spPr>
        <p:txBody>
          <a:bodyPr wrap="square" lIns="0" tIns="0" rIns="0" bIns="0" rtlCol="0"/>
          <a:lstStyle/>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内容占位符 13"/>
          <p:cNvSpPr>
            <a:spLocks noGrp="1"/>
          </p:cNvSpPr>
          <p:nvPr>
            <p:ph idx="1"/>
          </p:nvPr>
        </p:nvSpPr>
        <p:spPr/>
        <p:txBody>
          <a:bodyPr/>
          <a:p>
            <a:endParaRPr lang="zh-CN" altLang="en-US"/>
          </a:p>
        </p:txBody>
      </p:sp>
      <p:sp>
        <p:nvSpPr>
          <p:cNvPr id="4"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0" dirty="0"/>
              <a:t>三</a:t>
            </a:r>
            <a:r>
              <a:rPr dirty="0"/>
              <a:t>、</a:t>
            </a:r>
            <a:r>
              <a:rPr spc="-10" dirty="0"/>
              <a:t>超数</a:t>
            </a:r>
            <a:r>
              <a:rPr spc="-5" dirty="0"/>
              <a:t>排</a:t>
            </a:r>
            <a:r>
              <a:rPr spc="-10" dirty="0"/>
              <a:t>卵</a:t>
            </a:r>
            <a:endParaRPr spc="-10" dirty="0"/>
          </a:p>
        </p:txBody>
      </p:sp>
      <p:sp>
        <p:nvSpPr>
          <p:cNvPr id="6" name="object 6"/>
          <p:cNvSpPr txBox="1"/>
          <p:nvPr/>
        </p:nvSpPr>
        <p:spPr>
          <a:xfrm>
            <a:off x="2711576" y="1556766"/>
            <a:ext cx="8496935" cy="1630045"/>
          </a:xfrm>
          <a:prstGeom prst="rect">
            <a:avLst/>
          </a:prstGeom>
          <a:ln w="28575">
            <a:solidFill>
              <a:srgbClr val="16A186"/>
            </a:solidFill>
          </a:ln>
        </p:spPr>
        <p:txBody>
          <a:bodyPr vert="horz" wrap="square" lIns="0" tIns="152400" rIns="0" bIns="0" rtlCol="0">
            <a:spAutoFit/>
          </a:bodyPr>
          <a:lstStyle/>
          <a:p>
            <a:pPr marL="434340" indent="-342900">
              <a:lnSpc>
                <a:spcPct val="100000"/>
              </a:lnSpc>
              <a:spcBef>
                <a:spcPts val="1200"/>
              </a:spcBef>
              <a:buClr>
                <a:srgbClr val="C55A11"/>
              </a:buClr>
              <a:buFont typeface="Wingdings" panose="05000000000000000000"/>
              <a:buChar char=""/>
              <a:tabLst>
                <a:tab pos="434975" algn="l"/>
              </a:tabLst>
            </a:pPr>
            <a:r>
              <a:rPr sz="2400" dirty="0">
                <a:latin typeface="宋体" panose="02010600030101010101" pitchFamily="2" charset="-122"/>
                <a:cs typeface="宋体" panose="02010600030101010101" pitchFamily="2" charset="-122"/>
              </a:rPr>
              <a:t>使用相同的超数排卵方案处理不同的畜群，超排效果不同</a:t>
            </a:r>
            <a:endParaRPr sz="2400">
              <a:latin typeface="宋体" panose="02010600030101010101" pitchFamily="2" charset="-122"/>
              <a:cs typeface="宋体" panose="02010600030101010101" pitchFamily="2" charset="-122"/>
            </a:endParaRPr>
          </a:p>
          <a:p>
            <a:pPr marL="434340" indent="-342900">
              <a:lnSpc>
                <a:spcPct val="100000"/>
              </a:lnSpc>
              <a:spcBef>
                <a:spcPts val="1445"/>
              </a:spcBef>
              <a:buClr>
                <a:srgbClr val="C55A11"/>
              </a:buClr>
              <a:buFont typeface="Wingdings" panose="05000000000000000000"/>
              <a:buChar char=""/>
              <a:tabLst>
                <a:tab pos="434975" algn="l"/>
              </a:tabLst>
            </a:pPr>
            <a:r>
              <a:rPr sz="2400" spc="-5" dirty="0">
                <a:latin typeface="宋体" panose="02010600030101010101" pitchFamily="2" charset="-122"/>
                <a:cs typeface="宋体" panose="02010600030101010101" pitchFamily="2" charset="-122"/>
              </a:rPr>
              <a:t>同一群体在不同时期超排效果不一致</a:t>
            </a:r>
            <a:endParaRPr sz="2400">
              <a:latin typeface="宋体" panose="02010600030101010101" pitchFamily="2" charset="-122"/>
              <a:cs typeface="宋体" panose="02010600030101010101" pitchFamily="2" charset="-122"/>
            </a:endParaRPr>
          </a:p>
          <a:p>
            <a:pPr marL="434340" indent="-342900">
              <a:lnSpc>
                <a:spcPct val="100000"/>
              </a:lnSpc>
              <a:spcBef>
                <a:spcPts val="1440"/>
              </a:spcBef>
              <a:buClr>
                <a:srgbClr val="C55A11"/>
              </a:buClr>
              <a:buFont typeface="Wingdings" panose="05000000000000000000"/>
              <a:buChar char=""/>
              <a:tabLst>
                <a:tab pos="434975" algn="l"/>
              </a:tabLst>
            </a:pPr>
            <a:r>
              <a:rPr sz="2400" dirty="0">
                <a:latin typeface="宋体" panose="02010600030101010101" pitchFamily="2" charset="-122"/>
                <a:cs typeface="宋体" panose="02010600030101010101" pitchFamily="2" charset="-122"/>
              </a:rPr>
              <a:t>同一个体每次超排反应不同</a:t>
            </a:r>
            <a:endParaRPr sz="2400">
              <a:latin typeface="宋体" panose="02010600030101010101" pitchFamily="2" charset="-122"/>
              <a:cs typeface="宋体" panose="02010600030101010101" pitchFamily="2" charset="-122"/>
            </a:endParaRPr>
          </a:p>
        </p:txBody>
      </p:sp>
      <p:sp>
        <p:nvSpPr>
          <p:cNvPr id="7" name="object 7"/>
          <p:cNvSpPr/>
          <p:nvPr/>
        </p:nvSpPr>
        <p:spPr>
          <a:xfrm>
            <a:off x="415848" y="1696720"/>
            <a:ext cx="2007743" cy="1794764"/>
          </a:xfrm>
          <a:prstGeom prst="rect">
            <a:avLst/>
          </a:prstGeom>
          <a:blipFill>
            <a:blip r:embed="rId2" cstate="print"/>
            <a:stretch>
              <a:fillRect/>
            </a:stretch>
          </a:blipFill>
        </p:spPr>
        <p:txBody>
          <a:bodyPr wrap="square" lIns="0" tIns="0" rIns="0" bIns="0" rtlCol="0"/>
          <a:lstStyle/>
          <a:p/>
        </p:txBody>
      </p:sp>
      <p:sp>
        <p:nvSpPr>
          <p:cNvPr id="8" name="object 8"/>
          <p:cNvSpPr/>
          <p:nvPr/>
        </p:nvSpPr>
        <p:spPr>
          <a:xfrm>
            <a:off x="415848" y="1696720"/>
            <a:ext cx="2016760" cy="2720975"/>
          </a:xfrm>
          <a:custGeom>
            <a:avLst/>
            <a:gdLst/>
            <a:ahLst/>
            <a:cxnLst/>
            <a:rect l="l" t="t" r="r" b="b"/>
            <a:pathLst>
              <a:path w="2016760" h="2720975">
                <a:moveTo>
                  <a:pt x="1512138" y="2216404"/>
                </a:moveTo>
                <a:lnTo>
                  <a:pt x="504050" y="2216404"/>
                </a:lnTo>
                <a:lnTo>
                  <a:pt x="1008075" y="2720466"/>
                </a:lnTo>
                <a:lnTo>
                  <a:pt x="1512138" y="2216404"/>
                </a:lnTo>
                <a:close/>
              </a:path>
              <a:path w="2016760" h="2720975">
                <a:moveTo>
                  <a:pt x="1260170" y="1767713"/>
                </a:moveTo>
                <a:lnTo>
                  <a:pt x="756081" y="1767713"/>
                </a:lnTo>
                <a:lnTo>
                  <a:pt x="756081" y="2216404"/>
                </a:lnTo>
                <a:lnTo>
                  <a:pt x="1260170" y="2216404"/>
                </a:lnTo>
                <a:lnTo>
                  <a:pt x="1260170" y="1767713"/>
                </a:lnTo>
                <a:close/>
              </a:path>
              <a:path w="2016760" h="2720975">
                <a:moveTo>
                  <a:pt x="2016201" y="0"/>
                </a:moveTo>
                <a:lnTo>
                  <a:pt x="0" y="0"/>
                </a:lnTo>
                <a:lnTo>
                  <a:pt x="0" y="1767713"/>
                </a:lnTo>
                <a:lnTo>
                  <a:pt x="2016201" y="1767713"/>
                </a:lnTo>
                <a:lnTo>
                  <a:pt x="2016201" y="0"/>
                </a:lnTo>
                <a:close/>
              </a:path>
            </a:pathLst>
          </a:custGeom>
          <a:solidFill>
            <a:srgbClr val="D0CECE">
              <a:alpha val="76861"/>
            </a:srgbClr>
          </a:solidFill>
        </p:spPr>
        <p:txBody>
          <a:bodyPr wrap="square" lIns="0" tIns="0" rIns="0" bIns="0" rtlCol="0"/>
          <a:lstStyle/>
          <a:p/>
        </p:txBody>
      </p:sp>
      <p:sp>
        <p:nvSpPr>
          <p:cNvPr id="9" name="object 9"/>
          <p:cNvSpPr/>
          <p:nvPr/>
        </p:nvSpPr>
        <p:spPr>
          <a:xfrm>
            <a:off x="415848" y="1696720"/>
            <a:ext cx="2016760" cy="2720975"/>
          </a:xfrm>
          <a:custGeom>
            <a:avLst/>
            <a:gdLst/>
            <a:ahLst/>
            <a:cxnLst/>
            <a:rect l="l" t="t" r="r" b="b"/>
            <a:pathLst>
              <a:path w="2016760" h="2720975">
                <a:moveTo>
                  <a:pt x="0" y="0"/>
                </a:moveTo>
                <a:lnTo>
                  <a:pt x="2016201" y="0"/>
                </a:lnTo>
                <a:lnTo>
                  <a:pt x="2016201" y="1767713"/>
                </a:lnTo>
                <a:lnTo>
                  <a:pt x="1260170" y="1767713"/>
                </a:lnTo>
                <a:lnTo>
                  <a:pt x="1260170" y="2216404"/>
                </a:lnTo>
                <a:lnTo>
                  <a:pt x="1512138" y="2216404"/>
                </a:lnTo>
                <a:lnTo>
                  <a:pt x="1008075" y="2720466"/>
                </a:lnTo>
                <a:lnTo>
                  <a:pt x="504050" y="2216404"/>
                </a:lnTo>
                <a:lnTo>
                  <a:pt x="756081" y="2216404"/>
                </a:lnTo>
                <a:lnTo>
                  <a:pt x="756081" y="1767713"/>
                </a:lnTo>
                <a:lnTo>
                  <a:pt x="0" y="1767713"/>
                </a:lnTo>
                <a:lnTo>
                  <a:pt x="0" y="0"/>
                </a:lnTo>
                <a:close/>
              </a:path>
            </a:pathLst>
          </a:custGeom>
          <a:ln w="12700">
            <a:solidFill>
              <a:srgbClr val="E1EFD9"/>
            </a:solidFill>
          </a:ln>
        </p:spPr>
        <p:txBody>
          <a:bodyPr wrap="square" lIns="0" tIns="0" rIns="0" bIns="0" rtlCol="0"/>
          <a:lstStyle/>
          <a:p/>
        </p:txBody>
      </p:sp>
      <p:sp>
        <p:nvSpPr>
          <p:cNvPr id="10" name="object 10"/>
          <p:cNvSpPr/>
          <p:nvPr/>
        </p:nvSpPr>
        <p:spPr>
          <a:xfrm>
            <a:off x="415925" y="4417695"/>
            <a:ext cx="5161280" cy="1781810"/>
          </a:xfrm>
          <a:prstGeom prst="rect">
            <a:avLst/>
          </a:prstGeom>
          <a:blipFill>
            <a:blip r:embed="rId3" cstate="print"/>
            <a:stretch>
              <a:fillRect/>
            </a:stretch>
          </a:blipFill>
        </p:spPr>
        <p:txBody>
          <a:bodyPr wrap="square" lIns="0" tIns="0" rIns="0" bIns="0" rtlCol="0"/>
          <a:lstStyle/>
          <a:p/>
        </p:txBody>
      </p:sp>
      <p:sp>
        <p:nvSpPr>
          <p:cNvPr id="11" name="object 11"/>
          <p:cNvSpPr txBox="1"/>
          <p:nvPr/>
        </p:nvSpPr>
        <p:spPr>
          <a:xfrm>
            <a:off x="638810" y="4417695"/>
            <a:ext cx="4715510" cy="1672590"/>
          </a:xfrm>
          <a:prstGeom prst="rect">
            <a:avLst/>
          </a:prstGeom>
        </p:spPr>
        <p:txBody>
          <a:bodyPr vert="horz" wrap="square" lIns="0" tIns="195580" rIns="0" bIns="0" rtlCol="0">
            <a:spAutoFit/>
          </a:bodyPr>
          <a:lstStyle/>
          <a:p>
            <a:pPr marL="12700">
              <a:lnSpc>
                <a:spcPct val="100000"/>
              </a:lnSpc>
              <a:spcBef>
                <a:spcPts val="1540"/>
              </a:spcBef>
            </a:pPr>
            <a:r>
              <a:rPr sz="2400" spc="280" dirty="0">
                <a:latin typeface="宋体" panose="02010600030101010101" pitchFamily="2" charset="-122"/>
                <a:cs typeface="宋体" panose="02010600030101010101" pitchFamily="2" charset="-122"/>
              </a:rPr>
              <a:t>1</a:t>
            </a:r>
            <a:r>
              <a:rPr sz="2400" dirty="0">
                <a:latin typeface="宋体" panose="02010600030101010101" pitchFamily="2" charset="-122"/>
                <a:cs typeface="宋体" panose="02010600030101010101" pitchFamily="2" charset="-122"/>
              </a:rPr>
              <a:t>、选择合适的畜群和个体；</a:t>
            </a:r>
            <a:endParaRPr sz="2400">
              <a:latin typeface="宋体" panose="02010600030101010101" pitchFamily="2" charset="-122"/>
              <a:cs typeface="宋体" panose="02010600030101010101" pitchFamily="2" charset="-122"/>
            </a:endParaRPr>
          </a:p>
          <a:p>
            <a:pPr marL="12700">
              <a:lnSpc>
                <a:spcPct val="100000"/>
              </a:lnSpc>
              <a:spcBef>
                <a:spcPts val="1440"/>
              </a:spcBef>
            </a:pPr>
            <a:r>
              <a:rPr sz="2400" spc="280" dirty="0">
                <a:latin typeface="宋体" panose="02010600030101010101" pitchFamily="2" charset="-122"/>
                <a:cs typeface="宋体" panose="02010600030101010101" pitchFamily="2" charset="-122"/>
              </a:rPr>
              <a:t>2</a:t>
            </a:r>
            <a:r>
              <a:rPr sz="2400" dirty="0">
                <a:latin typeface="宋体" panose="02010600030101010101" pitchFamily="2" charset="-122"/>
                <a:cs typeface="宋体" panose="02010600030101010101" pitchFamily="2" charset="-122"/>
              </a:rPr>
              <a:t>、采取规范的饲养管理；</a:t>
            </a:r>
            <a:endParaRPr sz="2400">
              <a:latin typeface="宋体" panose="02010600030101010101" pitchFamily="2" charset="-122"/>
              <a:cs typeface="宋体" panose="02010600030101010101" pitchFamily="2" charset="-122"/>
            </a:endParaRPr>
          </a:p>
          <a:p>
            <a:pPr marL="12700">
              <a:lnSpc>
                <a:spcPct val="100000"/>
              </a:lnSpc>
              <a:spcBef>
                <a:spcPts val="1440"/>
              </a:spcBef>
            </a:pPr>
            <a:r>
              <a:rPr sz="2400" spc="280" dirty="0">
                <a:latin typeface="宋体" panose="02010600030101010101" pitchFamily="2" charset="-122"/>
                <a:cs typeface="宋体" panose="02010600030101010101" pitchFamily="2" charset="-122"/>
              </a:rPr>
              <a:t>3</a:t>
            </a:r>
            <a:r>
              <a:rPr sz="2400" spc="280" dirty="0">
                <a:latin typeface="宋体" panose="02010600030101010101" pitchFamily="2" charset="-122"/>
                <a:cs typeface="宋体" panose="02010600030101010101" pitchFamily="2" charset="-122"/>
              </a:rPr>
              <a:t>、采用优质药品和科学方案。</a:t>
            </a:r>
            <a:endParaRPr sz="2400">
              <a:latin typeface="宋体" panose="02010600030101010101" pitchFamily="2" charset="-122"/>
              <a:cs typeface="宋体" panose="02010600030101010101" pitchFamily="2" charset="-122"/>
            </a:endParaRPr>
          </a:p>
        </p:txBody>
      </p:sp>
      <p:sp>
        <p:nvSpPr>
          <p:cNvPr id="12" name="object 12"/>
          <p:cNvSpPr/>
          <p:nvPr/>
        </p:nvSpPr>
        <p:spPr>
          <a:xfrm>
            <a:off x="5807964" y="3717086"/>
            <a:ext cx="6162167" cy="2721864"/>
          </a:xfrm>
          <a:prstGeom prst="rect">
            <a:avLst/>
          </a:prstGeom>
          <a:blipFill>
            <a:blip r:embed="rId4" cstate="print"/>
            <a:stretch>
              <a:fillRect/>
            </a:stretch>
          </a:blipFill>
        </p:spPr>
        <p:txBody>
          <a:bodyPr wrap="square" lIns="0" tIns="0" rIns="0" bIns="0" rtlCol="0"/>
          <a:lstStyle/>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p>
            <a:pPr algn="ctr"/>
            <a:r>
              <a:rPr lang="zh-CN" altLang="en-US" dirty="0">
                <a:solidFill>
                  <a:srgbClr val="002060"/>
                </a:solidFill>
                <a:latin typeface="微软雅黑" panose="020B0503020204020204" charset="-122"/>
                <a:ea typeface="微软雅黑" panose="020B0503020204020204" charset="-122"/>
                <a:sym typeface="+mn-ea"/>
              </a:rPr>
              <a:t>排卵控制</a:t>
            </a:r>
            <a:endParaRPr lang="zh-CN" altLang="en-US" dirty="0">
              <a:solidFill>
                <a:srgbClr val="002060"/>
              </a:solidFill>
              <a:latin typeface="微软雅黑" panose="020B0503020204020204" charset="-122"/>
              <a:ea typeface="微软雅黑" panose="020B0503020204020204" charset="-122"/>
              <a:sym typeface="+mn-ea"/>
            </a:endParaRPr>
          </a:p>
        </p:txBody>
      </p:sp>
      <p:sp>
        <p:nvSpPr>
          <p:cNvPr id="4" name="日期占位符 1"/>
          <p:cNvSpPr>
            <a:spLocks noGrp="1"/>
          </p:cNvSpPr>
          <p:nvPr>
            <p:ph type="dt" sz="half" idx="10"/>
          </p:nvPr>
        </p:nvSpPr>
        <p:spPr/>
        <p:txBody>
          <a:bodyPr/>
          <a:lstStyle/>
          <a:p>
            <a:pPr>
              <a:defRPr/>
            </a:pPr>
            <a:r>
              <a:rPr lang="en-US" altLang="zh-CN"/>
              <a:t>2019/5/08</a:t>
            </a:r>
            <a:endParaRPr lang="en-US" altLang="zh-CN"/>
          </a:p>
        </p:txBody>
      </p:sp>
      <p:sp>
        <p:nvSpPr>
          <p:cNvPr id="110595" name="Rectangle 2"/>
          <p:cNvSpPr>
            <a:spLocks noChangeArrowheads="1"/>
          </p:cNvSpPr>
          <p:nvPr/>
        </p:nvSpPr>
        <p:spPr bwMode="auto">
          <a:xfrm>
            <a:off x="304800" y="2162334"/>
            <a:ext cx="11582400" cy="3046095"/>
          </a:xfrm>
          <a:prstGeom prst="rect">
            <a:avLst/>
          </a:prstGeom>
          <a:solidFill>
            <a:schemeClr val="tx2">
              <a:lumMod val="40000"/>
              <a:lumOff val="6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nSpc>
                <a:spcPct val="150000"/>
              </a:lnSpc>
              <a:spcBef>
                <a:spcPct val="20000"/>
              </a:spcBef>
              <a:buFont typeface="Arial" panose="020B0604020202020204" pitchFamily="34" charset="0"/>
              <a:buChar char="•"/>
              <a:defRPr sz="3200">
                <a:solidFill>
                  <a:schemeClr val="bg1"/>
                </a:solidFill>
                <a:latin typeface="微软雅黑" panose="020B0503020204020204" charset="-122"/>
                <a:ea typeface="微软雅黑" panose="020B0503020204020204" charset="-122"/>
              </a:defRPr>
            </a:lvl1pPr>
            <a:lvl2pPr marL="742950" indent="-285750">
              <a:lnSpc>
                <a:spcPct val="150000"/>
              </a:lnSpc>
              <a:spcBef>
                <a:spcPct val="20000"/>
              </a:spcBef>
              <a:buFont typeface="Arial" panose="020B0604020202020204" pitchFamily="34" charset="0"/>
              <a:buChar char="–"/>
              <a:defRPr sz="2800">
                <a:solidFill>
                  <a:schemeClr val="bg1"/>
                </a:solidFill>
                <a:latin typeface="微软雅黑" panose="020B0503020204020204" charset="-122"/>
                <a:ea typeface="微软雅黑" panose="020B0503020204020204" charset="-122"/>
              </a:defRPr>
            </a:lvl2pPr>
            <a:lvl3pPr marL="1143000" indent="-228600">
              <a:lnSpc>
                <a:spcPct val="150000"/>
              </a:lnSpc>
              <a:spcBef>
                <a:spcPct val="20000"/>
              </a:spcBef>
              <a:buFont typeface="Arial" panose="020B0604020202020204" pitchFamily="34" charset="0"/>
              <a:buChar char="•"/>
              <a:defRPr sz="2400">
                <a:solidFill>
                  <a:schemeClr val="bg1"/>
                </a:solidFill>
                <a:latin typeface="微软雅黑" panose="020B0503020204020204" charset="-122"/>
                <a:ea typeface="微软雅黑" panose="020B0503020204020204" charset="-122"/>
              </a:defRPr>
            </a:lvl3pPr>
            <a:lvl4pPr marL="16002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4pPr>
            <a:lvl5pPr marL="20574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5pPr>
            <a:lvl6pPr marL="25146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6pPr>
            <a:lvl7pPr marL="29718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7pPr>
            <a:lvl8pPr marL="34290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8pPr>
            <a:lvl9pPr marL="38862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9pPr>
          </a:lstStyle>
          <a:p>
            <a:pPr eaLnBrk="1" hangingPunct="1">
              <a:spcBef>
                <a:spcPct val="0"/>
              </a:spcBef>
              <a:buFontTx/>
              <a:buNone/>
            </a:pPr>
            <a:r>
              <a:rPr lang="en-US" altLang="zh-CN" sz="2800" b="1" dirty="0"/>
              <a:t>       </a:t>
            </a:r>
            <a:r>
              <a:rPr lang="zh-CN" altLang="en-US" b="1" dirty="0"/>
              <a:t>排卵控制包括</a:t>
            </a:r>
            <a:r>
              <a:rPr lang="zh-CN" altLang="en-US" b="1" dirty="0">
                <a:solidFill>
                  <a:srgbClr val="FFFF00"/>
                </a:solidFill>
              </a:rPr>
              <a:t>控制排卵时间</a:t>
            </a:r>
            <a:r>
              <a:rPr lang="zh-CN" altLang="en-US" b="1" dirty="0"/>
              <a:t>和</a:t>
            </a:r>
            <a:r>
              <a:rPr lang="zh-CN" altLang="en-US" b="1" dirty="0">
                <a:solidFill>
                  <a:srgbClr val="FFFF00"/>
                </a:solidFill>
              </a:rPr>
              <a:t>数量</a:t>
            </a:r>
            <a:r>
              <a:rPr lang="zh-CN" altLang="en-US" b="1" dirty="0"/>
              <a:t>两个方面，是利用外源促排卵激素激发成熟卵泡在自发排卵之前发生排卵，以达到诱发产多胎之目的。</a:t>
            </a:r>
            <a:endParaRPr lang="zh-CN" altLang="en-US" b="1" dirty="0"/>
          </a:p>
          <a:p>
            <a:pPr eaLnBrk="1" hangingPunct="1">
              <a:spcBef>
                <a:spcPct val="0"/>
              </a:spcBef>
              <a:buFontTx/>
              <a:buNone/>
            </a:pPr>
            <a:r>
              <a:rPr lang="zh-CN" altLang="en-US" b="1" dirty="0"/>
              <a:t>      动物超数排卵应与胚胎移植配合进行。</a:t>
            </a:r>
            <a:endParaRPr lang="zh-CN" altLang="en-US" b="1" dirty="0"/>
          </a:p>
        </p:txBody>
      </p:sp>
      <p:sp>
        <p:nvSpPr>
          <p:cNvPr id="110596" name="Rectangle 3"/>
          <p:cNvSpPr>
            <a:spLocks noChangeArrowheads="1"/>
          </p:cNvSpPr>
          <p:nvPr/>
        </p:nvSpPr>
        <p:spPr bwMode="auto">
          <a:xfrm>
            <a:off x="3674172" y="990600"/>
            <a:ext cx="294183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eaLnBrk="1" hangingPunct="1"/>
            <a:r>
              <a:rPr lang="zh-CN" altLang="en-US" sz="4400" dirty="0">
                <a:solidFill>
                  <a:srgbClr val="FFFF00"/>
                </a:solidFill>
                <a:latin typeface="微软雅黑" panose="020B0503020204020204" charset="-122"/>
                <a:ea typeface="微软雅黑" panose="020B0503020204020204" charset="-122"/>
                <a:cs typeface="+mj-cs"/>
              </a:rPr>
              <a:t>   </a:t>
            </a:r>
            <a:endParaRPr lang="zh-CN" altLang="en-US" sz="4400" dirty="0">
              <a:solidFill>
                <a:srgbClr val="FFFF00"/>
              </a:solidFill>
              <a:latin typeface="微软雅黑" panose="020B0503020204020204" charset="-122"/>
              <a:ea typeface="微软雅黑" panose="020B0503020204020204" charset="-122"/>
              <a:cs typeface="+mj-cs"/>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AutoShape 2"/>
          <p:cNvSpPr>
            <a:spLocks noGrp="1"/>
          </p:cNvSpPr>
          <p:nvPr>
            <p:ph type="title"/>
          </p:nvPr>
        </p:nvSpPr>
        <p:spPr/>
        <p:txBody>
          <a:bodyPr/>
          <a:lstStyle/>
          <a:p>
            <a:pPr eaLnBrk="1" hangingPunct="1"/>
            <a:r>
              <a:rPr lang="zh-CN" altLang="en-US"/>
              <a:t>控制排卵的目的：</a:t>
            </a:r>
            <a:endParaRPr lang="zh-CN" altLang="en-US"/>
          </a:p>
        </p:txBody>
      </p:sp>
      <p:sp>
        <p:nvSpPr>
          <p:cNvPr id="111619" name="Rectangle 3"/>
          <p:cNvSpPr>
            <a:spLocks noGrp="1"/>
          </p:cNvSpPr>
          <p:nvPr>
            <p:ph idx="1"/>
          </p:nvPr>
        </p:nvSpPr>
        <p:spPr/>
        <p:txBody>
          <a:bodyPr/>
          <a:lstStyle/>
          <a:p>
            <a:pPr marL="0" indent="0" eaLnBrk="1" hangingPunct="1">
              <a:spcBef>
                <a:spcPct val="0"/>
              </a:spcBef>
              <a:buFont typeface="Arial" panose="020B0604020202020204" pitchFamily="34" charset="0"/>
              <a:buNone/>
            </a:pPr>
            <a:r>
              <a:rPr lang="zh-CN" altLang="en-US" sz="2800" dirty="0"/>
              <a:t>（１）进行</a:t>
            </a:r>
            <a:r>
              <a:rPr lang="zh-CN" altLang="en-US" sz="2800" dirty="0">
                <a:gradFill>
                  <a:gsLst>
                    <a:gs pos="0">
                      <a:srgbClr val="E30000"/>
                    </a:gs>
                    <a:gs pos="100000">
                      <a:srgbClr val="760303"/>
                    </a:gs>
                  </a:gsLst>
                  <a:lin scaled="0"/>
                </a:gradFill>
              </a:rPr>
              <a:t>胚胎移植</a:t>
            </a:r>
            <a:r>
              <a:rPr lang="zh-CN" altLang="en-US" sz="2800" dirty="0"/>
              <a:t>时，对供体母畜需要进行所谓超数排卵处理；</a:t>
            </a:r>
            <a:endParaRPr lang="zh-CN" altLang="en-US" sz="2800" dirty="0"/>
          </a:p>
          <a:p>
            <a:pPr marL="0" indent="0" eaLnBrk="1" hangingPunct="1">
              <a:spcBef>
                <a:spcPct val="0"/>
              </a:spcBef>
              <a:buFont typeface="Arial" panose="020B0604020202020204" pitchFamily="34" charset="0"/>
              <a:buNone/>
            </a:pPr>
            <a:r>
              <a:rPr lang="zh-CN" altLang="en-US" sz="2800" dirty="0"/>
              <a:t>（２）</a:t>
            </a:r>
            <a:r>
              <a:rPr lang="zh-CN" altLang="en-US" sz="2800" dirty="0">
                <a:gradFill>
                  <a:gsLst>
                    <a:gs pos="0">
                      <a:srgbClr val="E30000"/>
                    </a:gs>
                    <a:gs pos="100000">
                      <a:srgbClr val="760303"/>
                    </a:gs>
                  </a:gsLst>
                  <a:lin scaled="0"/>
                </a:gradFill>
              </a:rPr>
              <a:t>诱发多胎：</a:t>
            </a:r>
            <a:r>
              <a:rPr lang="zh-CN" altLang="en-US" sz="2800" dirty="0"/>
              <a:t>限制性的适当增加排卵数，以达到多胎的目的。</a:t>
            </a:r>
            <a:endParaRPr lang="en-US" altLang="zh-CN" sz="2800" dirty="0"/>
          </a:p>
          <a:p>
            <a:pPr marL="400050" lvl="1" indent="0" eaLnBrk="1" hangingPunct="1">
              <a:spcBef>
                <a:spcPct val="0"/>
              </a:spcBef>
              <a:buNone/>
            </a:pPr>
            <a:r>
              <a:rPr lang="zh-CN" altLang="en-US" sz="2800" dirty="0">
                <a:gradFill>
                  <a:gsLst>
                    <a:gs pos="0">
                      <a:srgbClr val="E30000"/>
                    </a:gs>
                    <a:gs pos="100000">
                      <a:srgbClr val="760303"/>
                    </a:gs>
                  </a:gsLst>
                  <a:lin scaled="0"/>
                </a:gradFill>
              </a:rPr>
              <a:t>例如使母羊由原来产单胎增加为产双胎，或使通常的产双胎增加为产三胎。</a:t>
            </a:r>
            <a:endParaRPr lang="zh-CN" altLang="en-US" sz="2800" dirty="0">
              <a:gradFill>
                <a:gsLst>
                  <a:gs pos="0">
                    <a:srgbClr val="E30000"/>
                  </a:gs>
                  <a:gs pos="100000">
                    <a:srgbClr val="760303"/>
                  </a:gs>
                </a:gsLst>
                <a:lin scaled="0"/>
              </a:gradFill>
            </a:endParaRPr>
          </a:p>
          <a:p>
            <a:pPr marL="0" indent="0" eaLnBrk="1" hangingPunct="1">
              <a:spcBef>
                <a:spcPct val="0"/>
              </a:spcBef>
              <a:buFont typeface="Arial" panose="020B0604020202020204" pitchFamily="34" charset="0"/>
              <a:buNone/>
            </a:pPr>
            <a:r>
              <a:rPr lang="zh-CN" altLang="en-US" sz="2800" dirty="0"/>
              <a:t>       </a:t>
            </a:r>
            <a:endParaRPr lang="en-US" altLang="zh-CN" sz="2800" dirty="0"/>
          </a:p>
          <a:p>
            <a:pPr marL="0" indent="0" eaLnBrk="1" hangingPunct="1">
              <a:spcBef>
                <a:spcPct val="0"/>
              </a:spcBef>
              <a:buFont typeface="Arial" panose="020B0604020202020204" pitchFamily="34" charset="0"/>
              <a:buNone/>
            </a:pPr>
            <a:r>
              <a:rPr lang="zh-CN" altLang="en-US" sz="2800" dirty="0"/>
              <a:t>诱发产多胎和超数排卵的目的完全不同，前者是自然妊娠，后者必须进行移植。 </a:t>
            </a:r>
            <a:endParaRPr lang="zh-CN" altLang="en-US" sz="2800" dirty="0"/>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p>
            <a:pPr algn="ctr"/>
            <a:r>
              <a:rPr lang="en-US" altLang="zh-CN" dirty="0">
                <a:solidFill>
                  <a:schemeClr val="tx1"/>
                </a:solidFill>
                <a:latin typeface="微软雅黑" panose="020B0503020204020204" charset="-122"/>
                <a:ea typeface="微软雅黑" panose="020B0503020204020204" charset="-122"/>
                <a:sym typeface="+mn-ea"/>
              </a:rPr>
              <a:t>1</a:t>
            </a:r>
            <a:r>
              <a:rPr lang="zh-CN" altLang="en-US" dirty="0">
                <a:solidFill>
                  <a:schemeClr val="tx1"/>
                </a:solidFill>
                <a:latin typeface="微软雅黑" panose="020B0503020204020204" charset="-122"/>
                <a:ea typeface="微软雅黑" panose="020B0503020204020204" charset="-122"/>
                <a:sym typeface="+mn-ea"/>
              </a:rPr>
              <a:t>、诱发排卵</a:t>
            </a:r>
            <a:endParaRPr lang="zh-CN" altLang="en-US" dirty="0">
              <a:solidFill>
                <a:schemeClr val="tx1"/>
              </a:solidFill>
              <a:latin typeface="微软雅黑" panose="020B0503020204020204" charset="-122"/>
              <a:ea typeface="微软雅黑" panose="020B0503020204020204" charset="-122"/>
              <a:sym typeface="+mn-ea"/>
            </a:endParaRPr>
          </a:p>
        </p:txBody>
      </p:sp>
      <p:sp>
        <p:nvSpPr>
          <p:cNvPr id="112643" name="内容占位符 5"/>
          <p:cNvSpPr>
            <a:spLocks noGrp="1"/>
          </p:cNvSpPr>
          <p:nvPr>
            <p:ph idx="1"/>
          </p:nvPr>
        </p:nvSpPr>
        <p:spPr/>
        <p:txBody>
          <a:bodyPr/>
          <a:lstStyle/>
          <a:p>
            <a:pPr marL="457200" indent="-457200" eaLnBrk="1" hangingPunct="1">
              <a:lnSpc>
                <a:spcPct val="150000"/>
              </a:lnSpc>
              <a:spcBef>
                <a:spcPct val="0"/>
              </a:spcBef>
              <a:buFont typeface="Wingdings" panose="05000000000000000000" charset="0"/>
              <a:buChar char="p"/>
            </a:pPr>
            <a:r>
              <a:rPr lang="en-US" altLang="zh-CN" sz="2800" dirty="0"/>
              <a:t> </a:t>
            </a:r>
            <a:r>
              <a:rPr lang="zh-CN" altLang="en-US" sz="2800" dirty="0"/>
              <a:t>排卵的发生是垂体前叶分泌大量促性腺激素</a:t>
            </a:r>
            <a:r>
              <a:rPr lang="zh-CN" altLang="en-US" sz="2800" dirty="0">
                <a:gradFill>
                  <a:gsLst>
                    <a:gs pos="0">
                      <a:srgbClr val="E30000"/>
                    </a:gs>
                    <a:gs pos="100000">
                      <a:srgbClr val="760303"/>
                    </a:gs>
                  </a:gsLst>
                  <a:lin scaled="0"/>
                </a:gradFill>
              </a:rPr>
              <a:t>LH</a:t>
            </a:r>
            <a:r>
              <a:rPr lang="zh-CN" altLang="en-US" sz="2800" dirty="0"/>
              <a:t>，在血液中的含量形成</a:t>
            </a:r>
            <a:r>
              <a:rPr lang="zh-CN" altLang="en-US" sz="2800" dirty="0">
                <a:gradFill>
                  <a:gsLst>
                    <a:gs pos="0">
                      <a:srgbClr val="E30000"/>
                    </a:gs>
                    <a:gs pos="100000">
                      <a:srgbClr val="760303"/>
                    </a:gs>
                  </a:gsLst>
                  <a:lin scaled="0"/>
                </a:gradFill>
              </a:rPr>
              <a:t>高峰</a:t>
            </a:r>
            <a:r>
              <a:rPr lang="zh-CN" altLang="en-US" sz="2800" dirty="0"/>
              <a:t>对卵巢作用的结果。</a:t>
            </a:r>
            <a:endParaRPr lang="en-US" altLang="zh-CN" sz="2800" dirty="0"/>
          </a:p>
          <a:p>
            <a:pPr marL="457200" indent="-457200" eaLnBrk="1" hangingPunct="1">
              <a:lnSpc>
                <a:spcPct val="150000"/>
              </a:lnSpc>
              <a:spcBef>
                <a:spcPct val="0"/>
              </a:spcBef>
              <a:buFont typeface="Wingdings" panose="05000000000000000000" charset="0"/>
              <a:buChar char="p"/>
            </a:pPr>
            <a:r>
              <a:rPr lang="zh-CN" altLang="en-US" sz="2800" dirty="0"/>
              <a:t>诱发排卵是在</a:t>
            </a:r>
            <a:r>
              <a:rPr lang="zh-CN" altLang="en-US" sz="2800" dirty="0">
                <a:gradFill>
                  <a:gsLst>
                    <a:gs pos="0">
                      <a:srgbClr val="E30000"/>
                    </a:gs>
                    <a:gs pos="100000">
                      <a:srgbClr val="760303"/>
                    </a:gs>
                  </a:gsLst>
                  <a:lin scaled="0"/>
                </a:gradFill>
              </a:rPr>
              <a:t>有成熟卵泡发育时</a:t>
            </a:r>
            <a:r>
              <a:rPr lang="zh-CN" altLang="en-US" sz="2800" dirty="0"/>
              <a:t>，在表现发情行为之前一次注射人绒毛膜促性腺激素</a:t>
            </a:r>
            <a:r>
              <a:rPr lang="zh-CN" altLang="en-US" sz="2800" dirty="0">
                <a:gradFill>
                  <a:gsLst>
                    <a:gs pos="0">
                      <a:srgbClr val="E30000"/>
                    </a:gs>
                    <a:gs pos="100000">
                      <a:srgbClr val="760303"/>
                    </a:gs>
                  </a:gsLst>
                  <a:lin scaled="0"/>
                </a:gradFill>
              </a:rPr>
              <a:t>HCG</a:t>
            </a:r>
            <a:r>
              <a:rPr lang="zh-CN" altLang="en-US" sz="2800" dirty="0"/>
              <a:t>或</a:t>
            </a:r>
            <a:r>
              <a:rPr lang="zh-CN" altLang="en-US" sz="2800" dirty="0">
                <a:gradFill>
                  <a:gsLst>
                    <a:gs pos="0">
                      <a:srgbClr val="E30000"/>
                    </a:gs>
                    <a:gs pos="100000">
                      <a:srgbClr val="760303"/>
                    </a:gs>
                  </a:gsLst>
                  <a:lin scaled="0"/>
                </a:gradFill>
              </a:rPr>
              <a:t>LH</a:t>
            </a:r>
            <a:r>
              <a:rPr lang="zh-CN" altLang="en-US" sz="2800" dirty="0"/>
              <a:t>，在内源</a:t>
            </a:r>
            <a:r>
              <a:rPr lang="zh-CN" altLang="en-US" sz="2800" dirty="0">
                <a:gradFill>
                  <a:gsLst>
                    <a:gs pos="0">
                      <a:srgbClr val="E30000"/>
                    </a:gs>
                    <a:gs pos="100000">
                      <a:srgbClr val="760303"/>
                    </a:gs>
                  </a:gsLst>
                  <a:lin scaled="0"/>
                </a:gradFill>
              </a:rPr>
              <a:t>LH</a:t>
            </a:r>
            <a:r>
              <a:rPr lang="zh-CN" altLang="en-US" sz="2800" dirty="0"/>
              <a:t>峰前引起排卵。</a:t>
            </a:r>
            <a:endParaRPr lang="zh-CN" altLang="en-US" sz="2800" dirty="0"/>
          </a:p>
        </p:txBody>
      </p:sp>
      <p:sp>
        <p:nvSpPr>
          <p:cNvPr id="112645" name="Rectangle 2"/>
          <p:cNvSpPr>
            <a:spLocks noChangeArrowheads="1"/>
          </p:cNvSpPr>
          <p:nvPr/>
        </p:nvSpPr>
        <p:spPr bwMode="auto">
          <a:xfrm>
            <a:off x="2362200" y="3950176"/>
            <a:ext cx="8153400" cy="730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nSpc>
                <a:spcPct val="150000"/>
              </a:lnSpc>
              <a:spcBef>
                <a:spcPct val="20000"/>
              </a:spcBef>
              <a:buFont typeface="Arial" panose="020B0604020202020204" pitchFamily="34" charset="0"/>
              <a:buChar char="•"/>
              <a:defRPr sz="3200">
                <a:solidFill>
                  <a:schemeClr val="bg1"/>
                </a:solidFill>
                <a:latin typeface="微软雅黑" panose="020B0503020204020204" charset="-122"/>
                <a:ea typeface="微软雅黑" panose="020B0503020204020204" charset="-122"/>
              </a:defRPr>
            </a:lvl1pPr>
            <a:lvl2pPr marL="742950" indent="-285750">
              <a:lnSpc>
                <a:spcPct val="150000"/>
              </a:lnSpc>
              <a:spcBef>
                <a:spcPct val="20000"/>
              </a:spcBef>
              <a:buFont typeface="Arial" panose="020B0604020202020204" pitchFamily="34" charset="0"/>
              <a:buChar char="–"/>
              <a:defRPr sz="2800">
                <a:solidFill>
                  <a:schemeClr val="bg1"/>
                </a:solidFill>
                <a:latin typeface="微软雅黑" panose="020B0503020204020204" charset="-122"/>
                <a:ea typeface="微软雅黑" panose="020B0503020204020204" charset="-122"/>
              </a:defRPr>
            </a:lvl2pPr>
            <a:lvl3pPr marL="1143000" indent="-228600">
              <a:lnSpc>
                <a:spcPct val="150000"/>
              </a:lnSpc>
              <a:spcBef>
                <a:spcPct val="20000"/>
              </a:spcBef>
              <a:buFont typeface="Arial" panose="020B0604020202020204" pitchFamily="34" charset="0"/>
              <a:buChar char="•"/>
              <a:defRPr sz="2400">
                <a:solidFill>
                  <a:schemeClr val="bg1"/>
                </a:solidFill>
                <a:latin typeface="微软雅黑" panose="020B0503020204020204" charset="-122"/>
                <a:ea typeface="微软雅黑" panose="020B0503020204020204" charset="-122"/>
              </a:defRPr>
            </a:lvl3pPr>
            <a:lvl4pPr marL="16002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4pPr>
            <a:lvl5pPr marL="20574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5pPr>
            <a:lvl6pPr marL="25146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6pPr>
            <a:lvl7pPr marL="29718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7pPr>
            <a:lvl8pPr marL="34290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8pPr>
            <a:lvl9pPr marL="38862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9pPr>
          </a:lstStyle>
          <a:p>
            <a:pPr eaLnBrk="1" hangingPunct="1">
              <a:lnSpc>
                <a:spcPct val="130000"/>
              </a:lnSpc>
              <a:spcBef>
                <a:spcPct val="0"/>
              </a:spcBef>
              <a:buFontTx/>
              <a:buNone/>
            </a:pPr>
            <a:r>
              <a:rPr lang="en-US" altLang="zh-CN" b="1">
                <a:solidFill>
                  <a:srgbClr val="FF0000"/>
                </a:solidFill>
                <a:latin typeface="Arial" panose="020B0604020202020204" pitchFamily="34" charset="0"/>
                <a:ea typeface="宋体" panose="02010600030101010101" pitchFamily="2" charset="-122"/>
              </a:rPr>
              <a:t> </a:t>
            </a:r>
            <a:endParaRPr lang="zh-CN" altLang="en-US" sz="2800" b="1">
              <a:solidFill>
                <a:schemeClr val="tx1"/>
              </a:solidFill>
              <a:latin typeface="Arial" panose="020B0604020202020204" pitchFamily="34" charset="0"/>
              <a:ea typeface="宋体" panose="02010600030101010101" pitchFamily="2" charset="-122"/>
            </a:endParaRPr>
          </a:p>
        </p:txBody>
      </p:sp>
      <p:sp>
        <p:nvSpPr>
          <p:cNvPr id="112646" name="Rectangle 3"/>
          <p:cNvSpPr>
            <a:spLocks noChangeArrowheads="1"/>
          </p:cNvSpPr>
          <p:nvPr/>
        </p:nvSpPr>
        <p:spPr bwMode="auto">
          <a:xfrm>
            <a:off x="2667000" y="990600"/>
            <a:ext cx="357981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eaLnBrk="1" hangingPunct="1"/>
            <a:endParaRPr lang="zh-CN" altLang="en-US" sz="4400" dirty="0">
              <a:solidFill>
                <a:srgbClr val="FFFF00"/>
              </a:solidFill>
              <a:latin typeface="微软雅黑" panose="020B0503020204020204" charset="-122"/>
              <a:ea typeface="微软雅黑" panose="020B0503020204020204" charset="-122"/>
              <a:cs typeface="+mj-cs"/>
            </a:endParaRPr>
          </a:p>
        </p:txBody>
      </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p>
            <a:pPr algn="ctr"/>
            <a:r>
              <a:rPr lang="en-US" altLang="zh-CN" dirty="0">
                <a:solidFill>
                  <a:schemeClr val="tx1"/>
                </a:solidFill>
                <a:latin typeface="微软雅黑" panose="020B0503020204020204" charset="-122"/>
                <a:ea typeface="微软雅黑" panose="020B0503020204020204" charset="-122"/>
                <a:sym typeface="+mn-ea"/>
              </a:rPr>
              <a:t>1</a:t>
            </a:r>
            <a:r>
              <a:rPr lang="zh-CN" altLang="en-US" dirty="0">
                <a:solidFill>
                  <a:schemeClr val="tx1"/>
                </a:solidFill>
                <a:latin typeface="微软雅黑" panose="020B0503020204020204" charset="-122"/>
                <a:ea typeface="微软雅黑" panose="020B0503020204020204" charset="-122"/>
                <a:sym typeface="+mn-ea"/>
              </a:rPr>
              <a:t>、诱发排卵</a:t>
            </a:r>
            <a:endParaRPr lang="zh-CN" altLang="en-US" dirty="0">
              <a:solidFill>
                <a:schemeClr val="tx1"/>
              </a:solidFill>
              <a:latin typeface="微软雅黑" panose="020B0503020204020204" charset="-122"/>
              <a:ea typeface="微软雅黑" panose="020B0503020204020204" charset="-122"/>
              <a:sym typeface="+mn-ea"/>
            </a:endParaRPr>
          </a:p>
        </p:txBody>
      </p:sp>
      <p:sp>
        <p:nvSpPr>
          <p:cNvPr id="114691" name="内容占位符 5"/>
          <p:cNvSpPr>
            <a:spLocks noGrp="1"/>
          </p:cNvSpPr>
          <p:nvPr>
            <p:ph idx="1"/>
          </p:nvPr>
        </p:nvSpPr>
        <p:spPr/>
        <p:txBody>
          <a:bodyPr/>
          <a:lstStyle/>
          <a:p>
            <a:pPr eaLnBrk="1" hangingPunct="1">
              <a:lnSpc>
                <a:spcPct val="120000"/>
              </a:lnSpc>
              <a:spcBef>
                <a:spcPct val="0"/>
              </a:spcBef>
              <a:buFontTx/>
              <a:buNone/>
            </a:pPr>
            <a:r>
              <a:rPr lang="en-US" altLang="zh-CN" sz="2800" b="1" dirty="0">
                <a:solidFill>
                  <a:srgbClr val="FFFF00"/>
                </a:solidFill>
              </a:rPr>
              <a:t> </a:t>
            </a:r>
            <a:r>
              <a:rPr lang="zh-CN" altLang="en-US" sz="2800" dirty="0">
                <a:gradFill>
                  <a:gsLst>
                    <a:gs pos="0">
                      <a:srgbClr val="E30000"/>
                    </a:gs>
                    <a:gs pos="100000">
                      <a:srgbClr val="760303"/>
                    </a:gs>
                  </a:gsLst>
                  <a:lin scaled="0"/>
                </a:gradFill>
              </a:rPr>
              <a:t>诱发排卵时：</a:t>
            </a:r>
            <a:endParaRPr lang="zh-CN" altLang="en-US" sz="2800" dirty="0">
              <a:gradFill>
                <a:gsLst>
                  <a:gs pos="0">
                    <a:srgbClr val="E30000"/>
                  </a:gs>
                  <a:gs pos="100000">
                    <a:srgbClr val="760303"/>
                  </a:gs>
                </a:gsLst>
                <a:lin scaled="0"/>
              </a:gradFill>
            </a:endParaRPr>
          </a:p>
          <a:p>
            <a:pPr eaLnBrk="1" hangingPunct="1">
              <a:lnSpc>
                <a:spcPct val="120000"/>
              </a:lnSpc>
              <a:spcBef>
                <a:spcPct val="0"/>
              </a:spcBef>
              <a:buFont typeface="Wingdings" panose="05000000000000000000" pitchFamily="2" charset="2"/>
              <a:buChar char="u"/>
            </a:pPr>
            <a:r>
              <a:rPr lang="zh-CN" altLang="en-US" sz="2800" dirty="0">
                <a:latin typeface="Arial" panose="020B0604020202020204" pitchFamily="34" charset="0"/>
                <a:ea typeface="宋体" panose="02010600030101010101" pitchFamily="2" charset="-122"/>
              </a:rPr>
              <a:t>人绒毛膜促性腺激素</a:t>
            </a:r>
            <a:r>
              <a:rPr lang="zh-CN" altLang="en-US" sz="2800" dirty="0">
                <a:gradFill>
                  <a:gsLst>
                    <a:gs pos="0">
                      <a:srgbClr val="E30000"/>
                    </a:gs>
                    <a:gs pos="100000">
                      <a:srgbClr val="760303"/>
                    </a:gs>
                  </a:gsLst>
                  <a:lin scaled="0"/>
                </a:gradFill>
              </a:rPr>
              <a:t>HCG</a:t>
            </a:r>
            <a:r>
              <a:rPr lang="zh-CN" altLang="en-US" sz="2800" dirty="0">
                <a:latin typeface="Arial" panose="020B0604020202020204" pitchFamily="34" charset="0"/>
                <a:ea typeface="宋体" panose="02010600030101010101" pitchFamily="2" charset="-122"/>
              </a:rPr>
              <a:t>的用量：羊</a:t>
            </a:r>
            <a:r>
              <a:rPr lang="en-US" altLang="zh-CN" sz="2800" dirty="0">
                <a:latin typeface="Arial" panose="020B0604020202020204" pitchFamily="34" charset="0"/>
                <a:ea typeface="宋体" panose="02010600030101010101" pitchFamily="2" charset="-122"/>
              </a:rPr>
              <a:t>250-500iu</a:t>
            </a:r>
            <a:r>
              <a:rPr lang="zh-CN" altLang="en-US" sz="2800" dirty="0">
                <a:latin typeface="Arial" panose="020B0604020202020204" pitchFamily="34" charset="0"/>
                <a:ea typeface="宋体" panose="02010600030101010101" pitchFamily="2" charset="-122"/>
              </a:rPr>
              <a:t>、猪</a:t>
            </a:r>
            <a:r>
              <a:rPr lang="en-US" altLang="zh-CN" sz="2800" dirty="0">
                <a:latin typeface="Arial" panose="020B0604020202020204" pitchFamily="34" charset="0"/>
                <a:ea typeface="宋体" panose="02010600030101010101" pitchFamily="2" charset="-122"/>
              </a:rPr>
              <a:t>500iu</a:t>
            </a:r>
            <a:r>
              <a:rPr lang="zh-CN" altLang="en-US" sz="2800" dirty="0">
                <a:latin typeface="Arial" panose="020B0604020202020204" pitchFamily="34" charset="0"/>
                <a:ea typeface="宋体" panose="02010600030101010101" pitchFamily="2" charset="-122"/>
              </a:rPr>
              <a:t>、牛</a:t>
            </a:r>
            <a:r>
              <a:rPr lang="en-US" altLang="zh-CN" sz="2800" dirty="0">
                <a:latin typeface="Arial" panose="020B0604020202020204" pitchFamily="34" charset="0"/>
                <a:ea typeface="宋体" panose="02010600030101010101" pitchFamily="2" charset="-122"/>
              </a:rPr>
              <a:t>500-2000iu</a:t>
            </a:r>
            <a:r>
              <a:rPr lang="zh-CN" altLang="en-US" sz="2800" dirty="0">
                <a:latin typeface="Arial" panose="020B0604020202020204" pitchFamily="34" charset="0"/>
                <a:ea typeface="宋体" panose="02010600030101010101" pitchFamily="2" charset="-122"/>
              </a:rPr>
              <a:t>。</a:t>
            </a:r>
            <a:endParaRPr lang="en-US" altLang="zh-CN" sz="2800" dirty="0">
              <a:latin typeface="Arial" panose="020B0604020202020204" pitchFamily="34" charset="0"/>
              <a:ea typeface="宋体" panose="02010600030101010101" pitchFamily="2" charset="-122"/>
            </a:endParaRPr>
          </a:p>
          <a:p>
            <a:pPr eaLnBrk="1" hangingPunct="1">
              <a:lnSpc>
                <a:spcPct val="120000"/>
              </a:lnSpc>
              <a:spcBef>
                <a:spcPct val="0"/>
              </a:spcBef>
              <a:buFont typeface="Wingdings" panose="05000000000000000000" pitchFamily="2" charset="2"/>
              <a:buChar char="u"/>
            </a:pPr>
            <a:r>
              <a:rPr lang="zh-CN" altLang="en-US" sz="2800" dirty="0">
                <a:latin typeface="Arial" panose="020B0604020202020204" pitchFamily="34" charset="0"/>
                <a:ea typeface="宋体" panose="02010600030101010101" pitchFamily="2" charset="-122"/>
              </a:rPr>
              <a:t>排卵时间与自然发情开始到排卵时间可能相似，牛约</a:t>
            </a:r>
            <a:r>
              <a:rPr lang="en-US" altLang="zh-CN" sz="2800" dirty="0">
                <a:latin typeface="Arial" panose="020B0604020202020204" pitchFamily="34" charset="0"/>
                <a:ea typeface="宋体" panose="02010600030101010101" pitchFamily="2" charset="-122"/>
              </a:rPr>
              <a:t>40h</a:t>
            </a:r>
            <a:r>
              <a:rPr lang="zh-CN" altLang="en-US" sz="2800" dirty="0">
                <a:latin typeface="Arial" panose="020B0604020202020204" pitchFamily="34" charset="0"/>
                <a:ea typeface="宋体" panose="02010600030101010101" pitchFamily="2" charset="-122"/>
              </a:rPr>
              <a:t>、绵羊</a:t>
            </a:r>
            <a:r>
              <a:rPr lang="en-US" altLang="zh-CN" sz="2800" dirty="0">
                <a:latin typeface="Arial" panose="020B0604020202020204" pitchFamily="34" charset="0"/>
                <a:ea typeface="宋体" panose="02010600030101010101" pitchFamily="2" charset="-122"/>
              </a:rPr>
              <a:t>20-28h</a:t>
            </a:r>
            <a:r>
              <a:rPr lang="zh-CN" altLang="en-US" sz="2800" dirty="0">
                <a:latin typeface="Arial" panose="020B0604020202020204" pitchFamily="34" charset="0"/>
                <a:ea typeface="宋体" panose="02010600030101010101" pitchFamily="2" charset="-122"/>
              </a:rPr>
              <a:t>、猪</a:t>
            </a:r>
            <a:r>
              <a:rPr lang="en-US" altLang="zh-CN" sz="2800" dirty="0">
                <a:latin typeface="Arial" panose="020B0604020202020204" pitchFamily="34" charset="0"/>
                <a:ea typeface="宋体" panose="02010600030101010101" pitchFamily="2" charset="-122"/>
              </a:rPr>
              <a:t>39-46h</a:t>
            </a:r>
            <a:r>
              <a:rPr lang="zh-CN" altLang="en-US" sz="2800" dirty="0">
                <a:latin typeface="Arial" panose="020B0604020202020204" pitchFamily="34" charset="0"/>
                <a:ea typeface="宋体" panose="02010600030101010101" pitchFamily="2" charset="-122"/>
              </a:rPr>
              <a:t>。</a:t>
            </a:r>
            <a:endParaRPr lang="en-US" altLang="zh-CN" sz="2800" dirty="0">
              <a:latin typeface="Arial" panose="020B0604020202020204" pitchFamily="34" charset="0"/>
              <a:ea typeface="宋体" panose="02010600030101010101" pitchFamily="2" charset="-122"/>
            </a:endParaRPr>
          </a:p>
          <a:p>
            <a:pPr eaLnBrk="1" hangingPunct="1">
              <a:lnSpc>
                <a:spcPct val="120000"/>
              </a:lnSpc>
              <a:spcBef>
                <a:spcPct val="0"/>
              </a:spcBef>
              <a:buFont typeface="Wingdings" panose="05000000000000000000" pitchFamily="2" charset="2"/>
              <a:buChar char="u"/>
            </a:pPr>
            <a:r>
              <a:rPr lang="zh-CN" altLang="en-US" sz="2800" dirty="0">
                <a:latin typeface="Arial" panose="020B0604020202020204" pitchFamily="34" charset="0"/>
                <a:ea typeface="宋体" panose="02010600030101010101" pitchFamily="2" charset="-122"/>
              </a:rPr>
              <a:t>排卵持续</a:t>
            </a:r>
            <a:r>
              <a:rPr lang="en-US" altLang="zh-CN" sz="2800" dirty="0">
                <a:latin typeface="Arial" panose="020B0604020202020204" pitchFamily="34" charset="0"/>
                <a:ea typeface="宋体" panose="02010600030101010101" pitchFamily="2" charset="-122"/>
              </a:rPr>
              <a:t>2h</a:t>
            </a:r>
            <a:r>
              <a:rPr lang="zh-CN" altLang="en-US" sz="2800" dirty="0">
                <a:latin typeface="Arial" panose="020B0604020202020204" pitchFamily="34" charset="0"/>
                <a:ea typeface="宋体" panose="02010600030101010101" pitchFamily="2" charset="-122"/>
              </a:rPr>
              <a:t>，比自发排卵短。</a:t>
            </a:r>
            <a:endParaRPr lang="zh-CN" altLang="en-US" sz="2800" dirty="0">
              <a:latin typeface="Arial" panose="020B0604020202020204" pitchFamily="34" charset="0"/>
              <a:ea typeface="宋体" panose="02010600030101010101" pitchFamily="2" charset="-122"/>
            </a:endParaRPr>
          </a:p>
        </p:txBody>
      </p:sp>
      <p:sp>
        <p:nvSpPr>
          <p:cNvPr id="114693" name="Rectangle 3"/>
          <p:cNvSpPr>
            <a:spLocks noChangeArrowheads="1"/>
          </p:cNvSpPr>
          <p:nvPr/>
        </p:nvSpPr>
        <p:spPr bwMode="auto">
          <a:xfrm>
            <a:off x="2590800" y="914400"/>
            <a:ext cx="357981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eaLnBrk="1" hangingPunct="1"/>
            <a:endParaRPr lang="zh-CN" altLang="en-US" sz="4400" dirty="0">
              <a:solidFill>
                <a:srgbClr val="FFFF00"/>
              </a:solidFill>
              <a:latin typeface="微软雅黑" panose="020B0503020204020204" charset="-122"/>
              <a:ea typeface="微软雅黑" panose="020B0503020204020204" charset="-122"/>
              <a:cs typeface="+mj-cs"/>
            </a:endParaRPr>
          </a:p>
        </p:txBody>
      </p:sp>
    </p:spTree>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p>
            <a:pPr algn="ctr"/>
            <a:r>
              <a:rPr lang="en-US" altLang="zh-CN" dirty="0">
                <a:solidFill>
                  <a:schemeClr val="tx1"/>
                </a:solidFill>
                <a:latin typeface="微软雅黑" panose="020B0503020204020204" charset="-122"/>
                <a:ea typeface="微软雅黑" panose="020B0503020204020204" charset="-122"/>
                <a:sym typeface="+mn-ea"/>
              </a:rPr>
              <a:t>2</a:t>
            </a:r>
            <a:r>
              <a:rPr lang="zh-CN" altLang="en-US" dirty="0">
                <a:solidFill>
                  <a:schemeClr val="tx1"/>
                </a:solidFill>
                <a:latin typeface="微软雅黑" panose="020B0503020204020204" charset="-122"/>
                <a:ea typeface="微软雅黑" panose="020B0503020204020204" charset="-122"/>
                <a:sym typeface="+mn-ea"/>
              </a:rPr>
              <a:t>、诱发产双胎</a:t>
            </a:r>
            <a:endParaRPr lang="zh-CN" altLang="en-US" dirty="0">
              <a:solidFill>
                <a:schemeClr val="tx1"/>
              </a:solidFill>
              <a:latin typeface="微软雅黑" panose="020B0503020204020204" charset="-122"/>
              <a:ea typeface="微软雅黑" panose="020B0503020204020204" charset="-122"/>
              <a:sym typeface="+mn-ea"/>
            </a:endParaRPr>
          </a:p>
        </p:txBody>
      </p:sp>
      <p:sp>
        <p:nvSpPr>
          <p:cNvPr id="115715" name="内容占位符 5"/>
          <p:cNvSpPr>
            <a:spLocks noGrp="1"/>
          </p:cNvSpPr>
          <p:nvPr>
            <p:ph idx="1"/>
          </p:nvPr>
        </p:nvSpPr>
        <p:spPr/>
        <p:txBody>
          <a:bodyPr/>
          <a:lstStyle/>
          <a:p>
            <a:pPr eaLnBrk="1" hangingPunct="1">
              <a:lnSpc>
                <a:spcPct val="150000"/>
              </a:lnSpc>
              <a:spcBef>
                <a:spcPct val="0"/>
              </a:spcBef>
              <a:buFont typeface="Wingdings" panose="05000000000000000000" pitchFamily="2" charset="2"/>
              <a:buChar char="u"/>
            </a:pPr>
            <a:r>
              <a:rPr lang="zh-CN" altLang="en-US" sz="2800" dirty="0"/>
              <a:t>母羊在发情前</a:t>
            </a:r>
            <a:r>
              <a:rPr lang="en-US" altLang="zh-CN" sz="2800" dirty="0"/>
              <a:t>4d</a:t>
            </a:r>
            <a:r>
              <a:rPr lang="zh-CN" altLang="en-US" sz="2800" dirty="0"/>
              <a:t>，孕马血清</a:t>
            </a:r>
            <a:r>
              <a:rPr lang="zh-CN" altLang="en-US" sz="2800" dirty="0">
                <a:gradFill>
                  <a:gsLst>
                    <a:gs pos="0">
                      <a:srgbClr val="E30000"/>
                    </a:gs>
                    <a:gs pos="100000">
                      <a:srgbClr val="760303"/>
                    </a:gs>
                  </a:gsLst>
                  <a:lin scaled="0"/>
                </a:gradFill>
              </a:rPr>
              <a:t>PMSG。</a:t>
            </a:r>
            <a:endParaRPr lang="en-US" altLang="zh-CN" sz="2800" dirty="0">
              <a:solidFill>
                <a:srgbClr val="FFFF00"/>
              </a:solidFill>
            </a:endParaRPr>
          </a:p>
          <a:p>
            <a:pPr eaLnBrk="1" hangingPunct="1">
              <a:lnSpc>
                <a:spcPct val="150000"/>
              </a:lnSpc>
              <a:spcBef>
                <a:spcPct val="0"/>
              </a:spcBef>
              <a:buFont typeface="Wingdings" panose="05000000000000000000" pitchFamily="2" charset="2"/>
              <a:buChar char="u"/>
            </a:pPr>
            <a:r>
              <a:rPr lang="zh-CN" altLang="en-US" sz="2800" dirty="0"/>
              <a:t>或先孕激素</a:t>
            </a:r>
            <a:r>
              <a:rPr lang="en-US" altLang="zh-CN" sz="2800" dirty="0"/>
              <a:t>14d</a:t>
            </a:r>
            <a:r>
              <a:rPr lang="zh-CN" altLang="en-US" sz="2800" dirty="0"/>
              <a:t>再</a:t>
            </a:r>
            <a:r>
              <a:rPr lang="zh-CN" altLang="en-US" sz="2800" dirty="0">
                <a:gradFill>
                  <a:gsLst>
                    <a:gs pos="0">
                      <a:srgbClr val="E30000"/>
                    </a:gs>
                    <a:gs pos="100000">
                      <a:srgbClr val="760303"/>
                    </a:gs>
                  </a:gsLst>
                  <a:lin scaled="0"/>
                </a:gradFill>
              </a:rPr>
              <a:t>PMSG</a:t>
            </a:r>
            <a:r>
              <a:rPr lang="en-US" altLang="zh-CN" sz="2800" dirty="0"/>
              <a:t>300-700iu</a:t>
            </a:r>
            <a:r>
              <a:rPr lang="zh-CN" altLang="en-US" sz="2800" dirty="0"/>
              <a:t>和人绒毛膜促性腺激素</a:t>
            </a:r>
            <a:r>
              <a:rPr lang="zh-CN" altLang="en-US" sz="2800" dirty="0">
                <a:gradFill>
                  <a:gsLst>
                    <a:gs pos="0">
                      <a:srgbClr val="E30000"/>
                    </a:gs>
                    <a:gs pos="100000">
                      <a:srgbClr val="760303"/>
                    </a:gs>
                  </a:gsLst>
                  <a:lin scaled="0"/>
                </a:gradFill>
              </a:rPr>
              <a:t>HCG</a:t>
            </a:r>
            <a:r>
              <a:rPr lang="en-US" altLang="zh-CN" sz="2800" dirty="0"/>
              <a:t>200-300iu</a:t>
            </a:r>
            <a:r>
              <a:rPr lang="zh-CN" altLang="en-US" sz="2800" dirty="0"/>
              <a:t>。</a:t>
            </a:r>
            <a:endParaRPr lang="zh-CN" altLang="en-US" sz="2800" dirty="0"/>
          </a:p>
        </p:txBody>
      </p:sp>
      <p:sp>
        <p:nvSpPr>
          <p:cNvPr id="4" name="日期占位符 1"/>
          <p:cNvSpPr>
            <a:spLocks noGrp="1"/>
          </p:cNvSpPr>
          <p:nvPr>
            <p:ph type="dt" sz="half" idx="10"/>
          </p:nvPr>
        </p:nvSpPr>
        <p:spPr/>
        <p:txBody>
          <a:bodyPr/>
          <a:lstStyle/>
          <a:p>
            <a:pPr>
              <a:defRPr/>
            </a:pPr>
            <a:r>
              <a:rPr lang="en-US" altLang="zh-CN"/>
              <a:t>2019/5/08</a:t>
            </a:r>
            <a:endParaRPr lang="en-US" altLang="zh-CN"/>
          </a:p>
        </p:txBody>
      </p:sp>
      <p:sp>
        <p:nvSpPr>
          <p:cNvPr id="115717" name="Rectangle 3"/>
          <p:cNvSpPr>
            <a:spLocks noChangeArrowheads="1"/>
          </p:cNvSpPr>
          <p:nvPr/>
        </p:nvSpPr>
        <p:spPr bwMode="auto">
          <a:xfrm>
            <a:off x="2590800" y="990600"/>
            <a:ext cx="414496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eaLnBrk="1" hangingPunct="1"/>
            <a:endParaRPr lang="zh-CN" altLang="en-US" sz="4400" dirty="0">
              <a:solidFill>
                <a:srgbClr val="FFFF00"/>
              </a:solidFill>
              <a:latin typeface="微软雅黑" panose="020B0503020204020204" charset="-122"/>
              <a:ea typeface="微软雅黑" panose="020B0503020204020204" charset="-122"/>
              <a:cs typeface="+mj-cs"/>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0" dirty="0"/>
              <a:t>发</a:t>
            </a:r>
            <a:r>
              <a:rPr spc="0" dirty="0"/>
              <a:t>情</a:t>
            </a:r>
            <a:r>
              <a:rPr spc="-10" dirty="0"/>
              <a:t>控制</a:t>
            </a:r>
            <a:endParaRPr spc="-10" dirty="0"/>
          </a:p>
        </p:txBody>
      </p:sp>
      <p:sp>
        <p:nvSpPr>
          <p:cNvPr id="6" name="object 6"/>
          <p:cNvSpPr/>
          <p:nvPr/>
        </p:nvSpPr>
        <p:spPr>
          <a:xfrm>
            <a:off x="767410" y="1412747"/>
            <a:ext cx="10873740" cy="1368425"/>
          </a:xfrm>
          <a:custGeom>
            <a:avLst/>
            <a:gdLst/>
            <a:ahLst/>
            <a:cxnLst/>
            <a:rect l="l" t="t" r="r" b="b"/>
            <a:pathLst>
              <a:path w="10873740" h="1368425">
                <a:moveTo>
                  <a:pt x="10645190" y="0"/>
                </a:moveTo>
                <a:lnTo>
                  <a:pt x="228028" y="0"/>
                </a:lnTo>
                <a:lnTo>
                  <a:pt x="182073" y="4633"/>
                </a:lnTo>
                <a:lnTo>
                  <a:pt x="139270" y="17922"/>
                </a:lnTo>
                <a:lnTo>
                  <a:pt x="100537" y="38951"/>
                </a:lnTo>
                <a:lnTo>
                  <a:pt x="66789" y="66801"/>
                </a:lnTo>
                <a:lnTo>
                  <a:pt x="38944" y="100558"/>
                </a:lnTo>
                <a:lnTo>
                  <a:pt x="17920" y="139303"/>
                </a:lnTo>
                <a:lnTo>
                  <a:pt x="4632" y="182119"/>
                </a:lnTo>
                <a:lnTo>
                  <a:pt x="0" y="228091"/>
                </a:lnTo>
                <a:lnTo>
                  <a:pt x="0" y="1140205"/>
                </a:lnTo>
                <a:lnTo>
                  <a:pt x="4632" y="1186136"/>
                </a:lnTo>
                <a:lnTo>
                  <a:pt x="17920" y="1228921"/>
                </a:lnTo>
                <a:lnTo>
                  <a:pt x="38944" y="1267643"/>
                </a:lnTo>
                <a:lnTo>
                  <a:pt x="66789" y="1301384"/>
                </a:lnTo>
                <a:lnTo>
                  <a:pt x="100537" y="1329226"/>
                </a:lnTo>
                <a:lnTo>
                  <a:pt x="139270" y="1350250"/>
                </a:lnTo>
                <a:lnTo>
                  <a:pt x="182073" y="1363537"/>
                </a:lnTo>
                <a:lnTo>
                  <a:pt x="228028" y="1368170"/>
                </a:lnTo>
                <a:lnTo>
                  <a:pt x="10645190" y="1368170"/>
                </a:lnTo>
                <a:lnTo>
                  <a:pt x="10691157" y="1363537"/>
                </a:lnTo>
                <a:lnTo>
                  <a:pt x="10733959" y="1350250"/>
                </a:lnTo>
                <a:lnTo>
                  <a:pt x="10772684" y="1329226"/>
                </a:lnTo>
                <a:lnTo>
                  <a:pt x="10806417" y="1301384"/>
                </a:lnTo>
                <a:lnTo>
                  <a:pt x="10834244" y="1267643"/>
                </a:lnTo>
                <a:lnTo>
                  <a:pt x="10855252" y="1228921"/>
                </a:lnTo>
                <a:lnTo>
                  <a:pt x="10868527" y="1186136"/>
                </a:lnTo>
                <a:lnTo>
                  <a:pt x="10873155" y="1140205"/>
                </a:lnTo>
                <a:lnTo>
                  <a:pt x="10873155" y="228091"/>
                </a:lnTo>
                <a:lnTo>
                  <a:pt x="10868527" y="182119"/>
                </a:lnTo>
                <a:lnTo>
                  <a:pt x="10855252" y="139303"/>
                </a:lnTo>
                <a:lnTo>
                  <a:pt x="10834244" y="100558"/>
                </a:lnTo>
                <a:lnTo>
                  <a:pt x="10806417" y="66801"/>
                </a:lnTo>
                <a:lnTo>
                  <a:pt x="10772684" y="38951"/>
                </a:lnTo>
                <a:lnTo>
                  <a:pt x="10733959" y="17922"/>
                </a:lnTo>
                <a:lnTo>
                  <a:pt x="10691157" y="4633"/>
                </a:lnTo>
                <a:lnTo>
                  <a:pt x="10645190" y="0"/>
                </a:lnTo>
                <a:close/>
              </a:path>
            </a:pathLst>
          </a:custGeom>
          <a:solidFill>
            <a:srgbClr val="8FAADC">
              <a:alpha val="32156"/>
            </a:srgbClr>
          </a:solidFill>
        </p:spPr>
        <p:txBody>
          <a:bodyPr wrap="square" lIns="0" tIns="0" rIns="0" bIns="0" rtlCol="0"/>
          <a:lstStyle/>
          <a:p/>
        </p:txBody>
      </p:sp>
      <p:sp>
        <p:nvSpPr>
          <p:cNvPr id="7" name="object 7"/>
          <p:cNvSpPr/>
          <p:nvPr/>
        </p:nvSpPr>
        <p:spPr>
          <a:xfrm>
            <a:off x="767410" y="1412747"/>
            <a:ext cx="10873740" cy="1368425"/>
          </a:xfrm>
          <a:custGeom>
            <a:avLst/>
            <a:gdLst/>
            <a:ahLst/>
            <a:cxnLst/>
            <a:rect l="l" t="t" r="r" b="b"/>
            <a:pathLst>
              <a:path w="10873740" h="1368425">
                <a:moveTo>
                  <a:pt x="0" y="228091"/>
                </a:moveTo>
                <a:lnTo>
                  <a:pt x="4632" y="182119"/>
                </a:lnTo>
                <a:lnTo>
                  <a:pt x="17920" y="139303"/>
                </a:lnTo>
                <a:lnTo>
                  <a:pt x="38944" y="100558"/>
                </a:lnTo>
                <a:lnTo>
                  <a:pt x="66789" y="66801"/>
                </a:lnTo>
                <a:lnTo>
                  <a:pt x="100537" y="38951"/>
                </a:lnTo>
                <a:lnTo>
                  <a:pt x="139270" y="17922"/>
                </a:lnTo>
                <a:lnTo>
                  <a:pt x="182073" y="4633"/>
                </a:lnTo>
                <a:lnTo>
                  <a:pt x="228028" y="0"/>
                </a:lnTo>
                <a:lnTo>
                  <a:pt x="10645190" y="0"/>
                </a:lnTo>
                <a:lnTo>
                  <a:pt x="10691157" y="4633"/>
                </a:lnTo>
                <a:lnTo>
                  <a:pt x="10733959" y="17922"/>
                </a:lnTo>
                <a:lnTo>
                  <a:pt x="10772684" y="38951"/>
                </a:lnTo>
                <a:lnTo>
                  <a:pt x="10806417" y="66801"/>
                </a:lnTo>
                <a:lnTo>
                  <a:pt x="10834244" y="100558"/>
                </a:lnTo>
                <a:lnTo>
                  <a:pt x="10855252" y="139303"/>
                </a:lnTo>
                <a:lnTo>
                  <a:pt x="10868527" y="182119"/>
                </a:lnTo>
                <a:lnTo>
                  <a:pt x="10873155" y="228091"/>
                </a:lnTo>
                <a:lnTo>
                  <a:pt x="10873155" y="1140205"/>
                </a:lnTo>
                <a:lnTo>
                  <a:pt x="10868527" y="1186136"/>
                </a:lnTo>
                <a:lnTo>
                  <a:pt x="10855252" y="1228921"/>
                </a:lnTo>
                <a:lnTo>
                  <a:pt x="10834244" y="1267643"/>
                </a:lnTo>
                <a:lnTo>
                  <a:pt x="10806417" y="1301384"/>
                </a:lnTo>
                <a:lnTo>
                  <a:pt x="10772684" y="1329226"/>
                </a:lnTo>
                <a:lnTo>
                  <a:pt x="10733959" y="1350250"/>
                </a:lnTo>
                <a:lnTo>
                  <a:pt x="10691157" y="1363537"/>
                </a:lnTo>
                <a:lnTo>
                  <a:pt x="10645190" y="1368170"/>
                </a:lnTo>
                <a:lnTo>
                  <a:pt x="228028" y="1368170"/>
                </a:lnTo>
                <a:lnTo>
                  <a:pt x="182073" y="1363537"/>
                </a:lnTo>
                <a:lnTo>
                  <a:pt x="139270" y="1350250"/>
                </a:lnTo>
                <a:lnTo>
                  <a:pt x="100537" y="1329226"/>
                </a:lnTo>
                <a:lnTo>
                  <a:pt x="66789" y="1301384"/>
                </a:lnTo>
                <a:lnTo>
                  <a:pt x="38944" y="1267643"/>
                </a:lnTo>
                <a:lnTo>
                  <a:pt x="17920" y="1228921"/>
                </a:lnTo>
                <a:lnTo>
                  <a:pt x="4632" y="1186136"/>
                </a:lnTo>
                <a:lnTo>
                  <a:pt x="0" y="1140205"/>
                </a:lnTo>
                <a:lnTo>
                  <a:pt x="0" y="228091"/>
                </a:lnTo>
                <a:close/>
              </a:path>
            </a:pathLst>
          </a:custGeom>
          <a:ln w="50800">
            <a:solidFill>
              <a:srgbClr val="6FAC46"/>
            </a:solidFill>
            <a:prstDash val="lgDash"/>
          </a:ln>
        </p:spPr>
        <p:txBody>
          <a:bodyPr wrap="square" lIns="0" tIns="0" rIns="0" bIns="0" rtlCol="0"/>
          <a:lstStyle/>
          <a:p/>
        </p:txBody>
      </p:sp>
      <p:sp>
        <p:nvSpPr>
          <p:cNvPr id="8" name="object 8"/>
          <p:cNvSpPr/>
          <p:nvPr/>
        </p:nvSpPr>
        <p:spPr>
          <a:xfrm>
            <a:off x="6722998" y="4581131"/>
            <a:ext cx="2119376" cy="1800225"/>
          </a:xfrm>
          <a:prstGeom prst="rect">
            <a:avLst/>
          </a:prstGeom>
          <a:blipFill>
            <a:blip r:embed="rId2" cstate="print"/>
            <a:stretch>
              <a:fillRect/>
            </a:stretch>
          </a:blipFill>
        </p:spPr>
        <p:txBody>
          <a:bodyPr wrap="square" lIns="0" tIns="0" rIns="0" bIns="0" rtlCol="0"/>
          <a:lstStyle/>
          <a:p/>
        </p:txBody>
      </p:sp>
      <p:sp>
        <p:nvSpPr>
          <p:cNvPr id="9" name="object 9"/>
          <p:cNvSpPr/>
          <p:nvPr/>
        </p:nvSpPr>
        <p:spPr>
          <a:xfrm>
            <a:off x="9048622" y="4581131"/>
            <a:ext cx="2447925" cy="1800225"/>
          </a:xfrm>
          <a:prstGeom prst="rect">
            <a:avLst/>
          </a:prstGeom>
          <a:blipFill>
            <a:blip r:embed="rId3" cstate="print"/>
            <a:stretch>
              <a:fillRect/>
            </a:stretch>
          </a:blipFill>
        </p:spPr>
        <p:txBody>
          <a:bodyPr wrap="square" lIns="0" tIns="0" rIns="0" bIns="0" rtlCol="0"/>
          <a:lstStyle/>
          <a:p/>
        </p:txBody>
      </p:sp>
      <p:sp>
        <p:nvSpPr>
          <p:cNvPr id="10" name="object 10"/>
          <p:cNvSpPr txBox="1"/>
          <p:nvPr/>
        </p:nvSpPr>
        <p:spPr>
          <a:xfrm>
            <a:off x="891641" y="1436451"/>
            <a:ext cx="10415270" cy="4984750"/>
          </a:xfrm>
          <a:prstGeom prst="rect">
            <a:avLst/>
          </a:prstGeom>
        </p:spPr>
        <p:txBody>
          <a:bodyPr vert="horz" wrap="square" lIns="0" tIns="195580" rIns="0" bIns="0" rtlCol="0">
            <a:spAutoFit/>
          </a:bodyPr>
          <a:lstStyle/>
          <a:p>
            <a:pPr marL="33655">
              <a:lnSpc>
                <a:spcPct val="100000"/>
              </a:lnSpc>
              <a:spcBef>
                <a:spcPts val="1540"/>
              </a:spcBef>
            </a:pPr>
            <a:r>
              <a:rPr sz="2400" b="1" dirty="0">
                <a:solidFill>
                  <a:srgbClr val="FF0000"/>
                </a:solidFill>
                <a:latin typeface="微软雅黑" panose="020B0503020204020204" charset="-122"/>
                <a:cs typeface="微软雅黑" panose="020B0503020204020204" charset="-122"/>
              </a:rPr>
              <a:t>概念</a:t>
            </a:r>
            <a:r>
              <a:rPr sz="2400" b="1" spc="0" dirty="0">
                <a:solidFill>
                  <a:srgbClr val="FF0000"/>
                </a:solidFill>
                <a:latin typeface="微软雅黑" panose="020B0503020204020204" charset="-122"/>
                <a:cs typeface="微软雅黑" panose="020B0503020204020204" charset="-122"/>
              </a:rPr>
              <a:t>：</a:t>
            </a:r>
            <a:r>
              <a:rPr sz="2400" spc="-5" dirty="0">
                <a:latin typeface="宋体" panose="02010600030101010101" pitchFamily="2" charset="-122"/>
                <a:cs typeface="宋体" panose="02010600030101010101" pitchFamily="2" charset="-122"/>
              </a:rPr>
              <a:t>用某些激素、药物或管理措施，人工控制雌性动物个体或群体发情并排</a:t>
            </a:r>
            <a:endParaRPr sz="2400">
              <a:latin typeface="宋体" panose="02010600030101010101" pitchFamily="2" charset="-122"/>
              <a:cs typeface="宋体" panose="02010600030101010101" pitchFamily="2" charset="-122"/>
            </a:endParaRPr>
          </a:p>
          <a:p>
            <a:pPr marL="33655">
              <a:lnSpc>
                <a:spcPct val="100000"/>
              </a:lnSpc>
              <a:spcBef>
                <a:spcPts val="1440"/>
              </a:spcBef>
            </a:pPr>
            <a:r>
              <a:rPr sz="2400" dirty="0">
                <a:latin typeface="宋体" panose="02010600030101010101" pitchFamily="2" charset="-122"/>
                <a:cs typeface="宋体" panose="02010600030101010101" pitchFamily="2" charset="-122"/>
              </a:rPr>
              <a:t>卵的技术，</a:t>
            </a:r>
            <a:r>
              <a:rPr lang="zh-CN" sz="2400" dirty="0">
                <a:latin typeface="宋体" panose="02010600030101010101" pitchFamily="2" charset="-122"/>
                <a:cs typeface="宋体" panose="02010600030101010101" pitchFamily="2" charset="-122"/>
              </a:rPr>
              <a:t>称</a:t>
            </a:r>
            <a:r>
              <a:rPr sz="2400" dirty="0">
                <a:latin typeface="宋体" panose="02010600030101010101" pitchFamily="2" charset="-122"/>
                <a:cs typeface="宋体" panose="02010600030101010101" pitchFamily="2" charset="-122"/>
              </a:rPr>
              <a:t>为发情控制。</a:t>
            </a:r>
            <a:endParaRPr sz="2400">
              <a:latin typeface="宋体" panose="02010600030101010101" pitchFamily="2" charset="-122"/>
              <a:cs typeface="宋体" panose="02010600030101010101" pitchFamily="2" charset="-122"/>
            </a:endParaRPr>
          </a:p>
          <a:p>
            <a:pPr marL="38735" marR="5207635" indent="-26670">
              <a:lnSpc>
                <a:spcPct val="194000"/>
              </a:lnSpc>
              <a:spcBef>
                <a:spcPts val="1540"/>
              </a:spcBef>
            </a:pPr>
            <a:r>
              <a:rPr sz="2400" b="1" spc="5" dirty="0">
                <a:solidFill>
                  <a:srgbClr val="FF0000"/>
                </a:solidFill>
                <a:latin typeface="微软雅黑" panose="020B0503020204020204" charset="-122"/>
                <a:cs typeface="微软雅黑" panose="020B0503020204020204" charset="-122"/>
              </a:rPr>
              <a:t>包括：</a:t>
            </a:r>
            <a:r>
              <a:rPr sz="2400" b="1" dirty="0">
                <a:solidFill>
                  <a:srgbClr val="843B0B"/>
                </a:solidFill>
                <a:latin typeface="微软雅黑" panose="020B0503020204020204" charset="-122"/>
                <a:cs typeface="微软雅黑" panose="020B0503020204020204" charset="-122"/>
              </a:rPr>
              <a:t>同期发情</a:t>
            </a:r>
            <a:r>
              <a:rPr sz="2400" b="1" dirty="0">
                <a:solidFill>
                  <a:srgbClr val="FF0000"/>
                </a:solidFill>
                <a:latin typeface="微软雅黑" panose="020B0503020204020204" charset="-122"/>
                <a:cs typeface="微软雅黑" panose="020B0503020204020204" charset="-122"/>
              </a:rPr>
              <a:t>、</a:t>
            </a:r>
            <a:r>
              <a:rPr sz="2400" b="1" dirty="0">
                <a:solidFill>
                  <a:srgbClr val="002060"/>
                </a:solidFill>
                <a:latin typeface="微软雅黑" panose="020B0503020204020204" charset="-122"/>
                <a:cs typeface="微软雅黑" panose="020B0503020204020204" charset="-122"/>
              </a:rPr>
              <a:t>诱导发情</a:t>
            </a:r>
            <a:r>
              <a:rPr sz="2400" b="1" dirty="0">
                <a:solidFill>
                  <a:srgbClr val="FF0000"/>
                </a:solidFill>
                <a:latin typeface="微软雅黑" panose="020B0503020204020204" charset="-122"/>
                <a:cs typeface="微软雅黑" panose="020B0503020204020204" charset="-122"/>
              </a:rPr>
              <a:t>、</a:t>
            </a:r>
            <a:r>
              <a:rPr sz="2400" b="1" dirty="0">
                <a:solidFill>
                  <a:srgbClr val="385622"/>
                </a:solidFill>
                <a:latin typeface="微软雅黑" panose="020B0503020204020204" charset="-122"/>
                <a:cs typeface="微软雅黑" panose="020B0503020204020204" charset="-122"/>
              </a:rPr>
              <a:t>超数排卵 </a:t>
            </a:r>
            <a:endParaRPr sz="2400" b="1" dirty="0">
              <a:solidFill>
                <a:srgbClr val="385622"/>
              </a:solidFill>
              <a:latin typeface="微软雅黑" panose="020B0503020204020204" charset="-122"/>
              <a:cs typeface="微软雅黑" panose="020B0503020204020204" charset="-122"/>
            </a:endParaRPr>
          </a:p>
          <a:p>
            <a:pPr marL="38735" marR="5207635" indent="-26670">
              <a:lnSpc>
                <a:spcPct val="194000"/>
              </a:lnSpc>
              <a:spcBef>
                <a:spcPts val="1540"/>
              </a:spcBef>
            </a:pPr>
            <a:r>
              <a:rPr sz="2400" b="1" spc="0" dirty="0">
                <a:solidFill>
                  <a:srgbClr val="FF0000"/>
                </a:solidFill>
                <a:latin typeface="微软雅黑" panose="020B0503020204020204" charset="-122"/>
                <a:cs typeface="微软雅黑" panose="020B0503020204020204" charset="-122"/>
              </a:rPr>
              <a:t>目的</a:t>
            </a:r>
            <a:r>
              <a:rPr sz="2400" b="1" dirty="0">
                <a:solidFill>
                  <a:srgbClr val="FF0000"/>
                </a:solidFill>
                <a:latin typeface="微软雅黑" panose="020B0503020204020204" charset="-122"/>
                <a:cs typeface="微软雅黑" panose="020B0503020204020204" charset="-122"/>
              </a:rPr>
              <a:t>：</a:t>
            </a:r>
            <a:endParaRPr sz="2400">
              <a:latin typeface="微软雅黑" panose="020B0503020204020204" charset="-122"/>
              <a:cs typeface="微软雅黑" panose="020B0503020204020204" charset="-122"/>
            </a:endParaRPr>
          </a:p>
          <a:p>
            <a:pPr marL="598170" indent="-342900">
              <a:lnSpc>
                <a:spcPct val="100000"/>
              </a:lnSpc>
              <a:spcBef>
                <a:spcPts val="2690"/>
              </a:spcBef>
              <a:buClr>
                <a:srgbClr val="C00000"/>
              </a:buClr>
              <a:buFont typeface="Wingdings" panose="05000000000000000000"/>
              <a:buChar char=""/>
              <a:tabLst>
                <a:tab pos="597535" algn="l"/>
                <a:tab pos="598805" algn="l"/>
              </a:tabLst>
            </a:pPr>
            <a:r>
              <a:rPr sz="2000" dirty="0">
                <a:latin typeface="宋体" panose="02010600030101010101" pitchFamily="2" charset="-122"/>
                <a:cs typeface="宋体" panose="02010600030101010101" pitchFamily="2" charset="-122"/>
              </a:rPr>
              <a:t>打破季节性繁殖和生理</a:t>
            </a:r>
            <a:r>
              <a:rPr sz="2000" spc="-15" dirty="0">
                <a:latin typeface="宋体" panose="02010600030101010101" pitchFamily="2" charset="-122"/>
                <a:cs typeface="宋体" panose="02010600030101010101" pitchFamily="2" charset="-122"/>
              </a:rPr>
              <a:t>及</a:t>
            </a:r>
            <a:r>
              <a:rPr sz="2000" dirty="0">
                <a:latin typeface="宋体" panose="02010600030101010101" pitchFamily="2" charset="-122"/>
                <a:cs typeface="宋体" panose="02010600030101010101" pitchFamily="2" charset="-122"/>
              </a:rPr>
              <a:t>病理</a:t>
            </a:r>
            <a:r>
              <a:rPr sz="2000" spc="-15" dirty="0">
                <a:latin typeface="宋体" panose="02010600030101010101" pitchFamily="2" charset="-122"/>
                <a:cs typeface="宋体" panose="02010600030101010101" pitchFamily="2" charset="-122"/>
              </a:rPr>
              <a:t>性</a:t>
            </a:r>
            <a:r>
              <a:rPr sz="2000" dirty="0">
                <a:latin typeface="宋体" panose="02010600030101010101" pitchFamily="2" charset="-122"/>
                <a:cs typeface="宋体" panose="02010600030101010101" pitchFamily="2" charset="-122"/>
              </a:rPr>
              <a:t>乏情</a:t>
            </a:r>
            <a:endParaRPr sz="2000">
              <a:latin typeface="宋体" panose="02010600030101010101" pitchFamily="2" charset="-122"/>
              <a:cs typeface="宋体" panose="02010600030101010101" pitchFamily="2" charset="-122"/>
            </a:endParaRPr>
          </a:p>
          <a:p>
            <a:pPr marL="598170" indent="-342900">
              <a:lnSpc>
                <a:spcPct val="100000"/>
              </a:lnSpc>
              <a:spcBef>
                <a:spcPts val="1205"/>
              </a:spcBef>
              <a:buClr>
                <a:srgbClr val="C00000"/>
              </a:buClr>
              <a:buFont typeface="Wingdings" panose="05000000000000000000"/>
              <a:buChar char=""/>
              <a:tabLst>
                <a:tab pos="597535" algn="l"/>
                <a:tab pos="598805" algn="l"/>
              </a:tabLst>
            </a:pPr>
            <a:r>
              <a:rPr sz="2000" dirty="0">
                <a:latin typeface="宋体" panose="02010600030101010101" pitchFamily="2" charset="-122"/>
                <a:cs typeface="宋体" panose="02010600030101010101" pitchFamily="2" charset="-122"/>
              </a:rPr>
              <a:t>由分散发情变集中发情</a:t>
            </a:r>
            <a:endParaRPr sz="2000">
              <a:latin typeface="宋体" panose="02010600030101010101" pitchFamily="2" charset="-122"/>
              <a:cs typeface="宋体" panose="02010600030101010101" pitchFamily="2" charset="-122"/>
            </a:endParaRPr>
          </a:p>
          <a:p>
            <a:pPr marL="598170" indent="-342900">
              <a:lnSpc>
                <a:spcPct val="100000"/>
              </a:lnSpc>
              <a:spcBef>
                <a:spcPts val="1200"/>
              </a:spcBef>
              <a:buClr>
                <a:srgbClr val="C00000"/>
              </a:buClr>
              <a:buFont typeface="Wingdings" panose="05000000000000000000"/>
              <a:buChar char=""/>
              <a:tabLst>
                <a:tab pos="597535" algn="l"/>
                <a:tab pos="598805" algn="l"/>
              </a:tabLst>
            </a:pPr>
            <a:r>
              <a:rPr sz="2000" dirty="0">
                <a:latin typeface="宋体" panose="02010600030101010101" pitchFamily="2" charset="-122"/>
                <a:cs typeface="宋体" panose="02010600030101010101" pitchFamily="2" charset="-122"/>
              </a:rPr>
              <a:t>缩短繁殖周期</a:t>
            </a:r>
            <a:endParaRPr sz="2000">
              <a:latin typeface="宋体" panose="02010600030101010101" pitchFamily="2" charset="-122"/>
              <a:cs typeface="宋体" panose="02010600030101010101" pitchFamily="2" charset="-122"/>
            </a:endParaRPr>
          </a:p>
          <a:p>
            <a:pPr marL="598170" indent="-342900">
              <a:lnSpc>
                <a:spcPct val="100000"/>
              </a:lnSpc>
              <a:spcBef>
                <a:spcPts val="1200"/>
              </a:spcBef>
              <a:buClr>
                <a:srgbClr val="C00000"/>
              </a:buClr>
              <a:buFont typeface="Wingdings" panose="05000000000000000000"/>
              <a:buChar char=""/>
              <a:tabLst>
                <a:tab pos="597535" algn="l"/>
                <a:tab pos="598805" algn="l"/>
              </a:tabLst>
            </a:pPr>
            <a:r>
              <a:rPr sz="2000" dirty="0">
                <a:latin typeface="宋体" panose="02010600030101010101" pitchFamily="2" charset="-122"/>
                <a:cs typeface="宋体" panose="02010600030101010101" pitchFamily="2" charset="-122"/>
              </a:rPr>
              <a:t>实现繁殖的专业化</a:t>
            </a:r>
            <a:endParaRPr sz="2000">
              <a:latin typeface="宋体" panose="02010600030101010101" pitchFamily="2" charset="-122"/>
              <a:cs typeface="宋体" panose="0201060003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p>
            <a:pPr algn="ctr"/>
            <a:r>
              <a:rPr lang="zh-CN" altLang="en-US" b="1">
                <a:solidFill>
                  <a:schemeClr val="tx1"/>
                </a:solidFill>
                <a:latin typeface="Arial" panose="020B0604020202020204" pitchFamily="34" charset="0"/>
                <a:ea typeface="宋体" panose="02010600030101010101" pitchFamily="2" charset="-122"/>
                <a:sym typeface="+mn-ea"/>
              </a:rPr>
              <a:t>第四节   超数排卵</a:t>
            </a:r>
            <a:endParaRPr lang="zh-CN" altLang="en-US" b="1">
              <a:solidFill>
                <a:schemeClr val="tx1"/>
              </a:solidFill>
              <a:latin typeface="Arial" panose="020B0604020202020204" pitchFamily="34" charset="0"/>
              <a:ea typeface="宋体" panose="02010600030101010101" pitchFamily="2" charset="-122"/>
              <a:sym typeface="+mn-ea"/>
            </a:endParaRPr>
          </a:p>
        </p:txBody>
      </p:sp>
      <p:sp>
        <p:nvSpPr>
          <p:cNvPr id="117763" name="内容占位符 5"/>
          <p:cNvSpPr>
            <a:spLocks noGrp="1"/>
          </p:cNvSpPr>
          <p:nvPr>
            <p:ph idx="1"/>
          </p:nvPr>
        </p:nvSpPr>
        <p:spPr/>
        <p:txBody>
          <a:bodyPr/>
          <a:lstStyle/>
          <a:p>
            <a:pPr eaLnBrk="1" hangingPunct="1">
              <a:spcBef>
                <a:spcPct val="0"/>
              </a:spcBef>
              <a:buFontTx/>
              <a:buNone/>
            </a:pPr>
            <a:r>
              <a:rPr lang="zh-CN" altLang="en-US" sz="3600" dirty="0">
                <a:solidFill>
                  <a:srgbClr val="C00000"/>
                </a:solidFill>
              </a:rPr>
              <a:t>理论依据（牛）：</a:t>
            </a:r>
            <a:endParaRPr lang="en-US" altLang="zh-CN" sz="3600" dirty="0">
              <a:solidFill>
                <a:srgbClr val="C00000"/>
              </a:solidFill>
            </a:endParaRPr>
          </a:p>
          <a:p>
            <a:pPr marL="1028700" lvl="1" indent="-571500" eaLnBrk="1" hangingPunct="1">
              <a:lnSpc>
                <a:spcPct val="150000"/>
              </a:lnSpc>
              <a:spcBef>
                <a:spcPct val="0"/>
              </a:spcBef>
              <a:buFont typeface="Calibri" panose="020F0502020204030204" pitchFamily="34" charset="0"/>
              <a:buAutoNum type="romanUcPeriod"/>
            </a:pPr>
            <a:r>
              <a:rPr lang="zh-CN" altLang="en-US" sz="2800" dirty="0"/>
              <a:t>一头牛出生时有</a:t>
            </a:r>
            <a:r>
              <a:rPr lang="en-US" altLang="zh-CN" sz="2800" dirty="0"/>
              <a:t>6~10</a:t>
            </a:r>
            <a:r>
              <a:rPr lang="zh-CN" altLang="en-US" sz="2800" dirty="0"/>
              <a:t>万个卵母细胞</a:t>
            </a:r>
            <a:endParaRPr lang="en-US" altLang="zh-CN" sz="2800" dirty="0"/>
          </a:p>
          <a:p>
            <a:pPr marL="1028700" lvl="1" indent="-571500" eaLnBrk="1" hangingPunct="1">
              <a:lnSpc>
                <a:spcPct val="150000"/>
              </a:lnSpc>
              <a:spcBef>
                <a:spcPct val="0"/>
              </a:spcBef>
              <a:buFont typeface="Calibri" panose="020F0502020204030204" pitchFamily="34" charset="0"/>
              <a:buAutoNum type="romanUcPeriod"/>
            </a:pPr>
            <a:r>
              <a:rPr lang="zh-CN" altLang="en-US" sz="2800" dirty="0"/>
              <a:t>一个发情周期中有三个卵泡发生波，象接力赛一样，大多数卵母细胞都在发育中途萎缩或黄体化，只有最后一个卵母细胞能成熟排卵。</a:t>
            </a:r>
            <a:endParaRPr lang="zh-CN" altLang="en-US" sz="2800" dirty="0"/>
          </a:p>
          <a:p>
            <a:pPr eaLnBrk="1" hangingPunct="1">
              <a:lnSpc>
                <a:spcPct val="150000"/>
              </a:lnSpc>
              <a:spcBef>
                <a:spcPct val="0"/>
              </a:spcBef>
            </a:pPr>
            <a:endParaRPr lang="zh-CN" altLang="en-US" sz="2800" dirty="0"/>
          </a:p>
        </p:txBody>
      </p:sp>
      <p:sp>
        <p:nvSpPr>
          <p:cNvPr id="117765" name="Rectangle 2"/>
          <p:cNvSpPr>
            <a:spLocks noChangeArrowheads="1"/>
          </p:cNvSpPr>
          <p:nvPr/>
        </p:nvSpPr>
        <p:spPr bwMode="auto">
          <a:xfrm>
            <a:off x="2362200" y="4177983"/>
            <a:ext cx="8001000" cy="737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nSpc>
                <a:spcPct val="150000"/>
              </a:lnSpc>
              <a:spcBef>
                <a:spcPct val="20000"/>
              </a:spcBef>
              <a:buFont typeface="Arial" panose="020B0604020202020204" pitchFamily="34" charset="0"/>
              <a:buChar char="•"/>
              <a:defRPr sz="3200">
                <a:solidFill>
                  <a:schemeClr val="bg1"/>
                </a:solidFill>
                <a:latin typeface="微软雅黑" panose="020B0503020204020204" charset="-122"/>
                <a:ea typeface="微软雅黑" panose="020B0503020204020204" charset="-122"/>
              </a:defRPr>
            </a:lvl1pPr>
            <a:lvl2pPr marL="742950" indent="-285750">
              <a:lnSpc>
                <a:spcPct val="150000"/>
              </a:lnSpc>
              <a:spcBef>
                <a:spcPct val="20000"/>
              </a:spcBef>
              <a:buFont typeface="Arial" panose="020B0604020202020204" pitchFamily="34" charset="0"/>
              <a:buChar char="–"/>
              <a:defRPr sz="2800">
                <a:solidFill>
                  <a:schemeClr val="bg1"/>
                </a:solidFill>
                <a:latin typeface="微软雅黑" panose="020B0503020204020204" charset="-122"/>
                <a:ea typeface="微软雅黑" panose="020B0503020204020204" charset="-122"/>
              </a:defRPr>
            </a:lvl2pPr>
            <a:lvl3pPr marL="1143000" indent="-228600">
              <a:lnSpc>
                <a:spcPct val="150000"/>
              </a:lnSpc>
              <a:spcBef>
                <a:spcPct val="20000"/>
              </a:spcBef>
              <a:buFont typeface="Arial" panose="020B0604020202020204" pitchFamily="34" charset="0"/>
              <a:buChar char="•"/>
              <a:defRPr sz="2400">
                <a:solidFill>
                  <a:schemeClr val="bg1"/>
                </a:solidFill>
                <a:latin typeface="微软雅黑" panose="020B0503020204020204" charset="-122"/>
                <a:ea typeface="微软雅黑" panose="020B0503020204020204" charset="-122"/>
              </a:defRPr>
            </a:lvl3pPr>
            <a:lvl4pPr marL="16002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4pPr>
            <a:lvl5pPr marL="20574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5pPr>
            <a:lvl6pPr marL="25146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6pPr>
            <a:lvl7pPr marL="29718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7pPr>
            <a:lvl8pPr marL="34290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8pPr>
            <a:lvl9pPr marL="38862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9pPr>
          </a:lstStyle>
          <a:p>
            <a:pPr eaLnBrk="1" hangingPunct="1">
              <a:spcBef>
                <a:spcPct val="0"/>
              </a:spcBef>
              <a:buFontTx/>
              <a:buNone/>
            </a:pPr>
            <a:r>
              <a:rPr lang="en-US" altLang="zh-CN" sz="2800">
                <a:solidFill>
                  <a:schemeClr val="tx1"/>
                </a:solidFill>
                <a:latin typeface="Arial" panose="020B0604020202020204" pitchFamily="34" charset="0"/>
                <a:ea typeface="宋体" panose="02010600030101010101" pitchFamily="2" charset="-122"/>
              </a:rPr>
              <a:t>    </a:t>
            </a:r>
            <a:endParaRPr lang="zh-CN" altLang="en-US" sz="2800">
              <a:solidFill>
                <a:schemeClr val="tx1"/>
              </a:solidFill>
              <a:latin typeface="Arial" panose="020B0604020202020204" pitchFamily="34" charset="0"/>
              <a:ea typeface="宋体" panose="02010600030101010101" pitchFamily="2" charset="-122"/>
            </a:endParaRPr>
          </a:p>
        </p:txBody>
      </p:sp>
      <p:sp>
        <p:nvSpPr>
          <p:cNvPr id="117766" name="Rectangle 3"/>
          <p:cNvSpPr>
            <a:spLocks noChangeArrowheads="1"/>
          </p:cNvSpPr>
          <p:nvPr/>
        </p:nvSpPr>
        <p:spPr bwMode="auto">
          <a:xfrm>
            <a:off x="3429000" y="1025525"/>
            <a:ext cx="30988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150000"/>
              </a:lnSpc>
              <a:spcBef>
                <a:spcPct val="20000"/>
              </a:spcBef>
              <a:buFont typeface="Arial" panose="020B0604020202020204" pitchFamily="34" charset="0"/>
              <a:buChar char="•"/>
              <a:defRPr sz="3200">
                <a:solidFill>
                  <a:schemeClr val="bg1"/>
                </a:solidFill>
                <a:latin typeface="微软雅黑" panose="020B0503020204020204" charset="-122"/>
                <a:ea typeface="微软雅黑" panose="020B0503020204020204" charset="-122"/>
              </a:defRPr>
            </a:lvl1pPr>
            <a:lvl2pPr marL="742950" indent="-285750">
              <a:lnSpc>
                <a:spcPct val="150000"/>
              </a:lnSpc>
              <a:spcBef>
                <a:spcPct val="20000"/>
              </a:spcBef>
              <a:buFont typeface="Arial" panose="020B0604020202020204" pitchFamily="34" charset="0"/>
              <a:buChar char="–"/>
              <a:defRPr sz="2800">
                <a:solidFill>
                  <a:schemeClr val="bg1"/>
                </a:solidFill>
                <a:latin typeface="微软雅黑" panose="020B0503020204020204" charset="-122"/>
                <a:ea typeface="微软雅黑" panose="020B0503020204020204" charset="-122"/>
              </a:defRPr>
            </a:lvl2pPr>
            <a:lvl3pPr marL="1143000" indent="-228600">
              <a:lnSpc>
                <a:spcPct val="150000"/>
              </a:lnSpc>
              <a:spcBef>
                <a:spcPct val="20000"/>
              </a:spcBef>
              <a:buFont typeface="Arial" panose="020B0604020202020204" pitchFamily="34" charset="0"/>
              <a:buChar char="•"/>
              <a:defRPr sz="2400">
                <a:solidFill>
                  <a:schemeClr val="bg1"/>
                </a:solidFill>
                <a:latin typeface="微软雅黑" panose="020B0503020204020204" charset="-122"/>
                <a:ea typeface="微软雅黑" panose="020B0503020204020204" charset="-122"/>
              </a:defRPr>
            </a:lvl3pPr>
            <a:lvl4pPr marL="16002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4pPr>
            <a:lvl5pPr marL="20574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5pPr>
            <a:lvl6pPr marL="25146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6pPr>
            <a:lvl7pPr marL="29718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7pPr>
            <a:lvl8pPr marL="34290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8pPr>
            <a:lvl9pPr marL="38862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9pPr>
          </a:lstStyle>
          <a:p>
            <a:pPr eaLnBrk="1" hangingPunct="1">
              <a:lnSpc>
                <a:spcPct val="100000"/>
              </a:lnSpc>
              <a:spcBef>
                <a:spcPct val="0"/>
              </a:spcBef>
              <a:buFontTx/>
              <a:buNone/>
            </a:pPr>
            <a:endParaRPr lang="zh-CN" altLang="en-US" sz="4800" b="1">
              <a:solidFill>
                <a:srgbClr val="FFFF00"/>
              </a:solidFill>
              <a:latin typeface="Arial" panose="020B0604020202020204" pitchFamily="34" charset="0"/>
              <a:ea typeface="宋体" panose="02010600030101010101" pitchFamily="2" charset="-122"/>
            </a:endParaRPr>
          </a:p>
        </p:txBody>
      </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1" name="内容占位符 9"/>
          <p:cNvSpPr>
            <a:spLocks noGrp="1"/>
          </p:cNvSpPr>
          <p:nvPr>
            <p:ph idx="1"/>
          </p:nvPr>
        </p:nvSpPr>
        <p:spPr/>
        <p:txBody>
          <a:bodyPr/>
          <a:lstStyle/>
          <a:p>
            <a:pPr marL="571500" indent="-571500" eaLnBrk="1" hangingPunct="1">
              <a:lnSpc>
                <a:spcPct val="140000"/>
              </a:lnSpc>
              <a:spcBef>
                <a:spcPct val="0"/>
              </a:spcBef>
              <a:buFont typeface="Calibri" panose="020F0502020204030204" pitchFamily="34" charset="0"/>
              <a:buAutoNum type="romanUcPeriod" startAt="3"/>
            </a:pPr>
            <a:r>
              <a:rPr lang="en-US" altLang="zh-CN" sz="2800" dirty="0"/>
              <a:t> </a:t>
            </a:r>
            <a:r>
              <a:rPr lang="zh-CN" altLang="en-US" sz="2800" dirty="0"/>
              <a:t>在</a:t>
            </a:r>
            <a:r>
              <a:rPr lang="zh-CN" altLang="en-US" sz="2800" dirty="0">
                <a:solidFill>
                  <a:srgbClr val="C00000"/>
                </a:solidFill>
              </a:rPr>
              <a:t>发情周期的末期</a:t>
            </a:r>
            <a:r>
              <a:rPr lang="zh-CN" altLang="en-US" sz="2800" dirty="0"/>
              <a:t>，应用药物使功能性黄体消退，使卵巢上的卵泡开始发育。也就是黄体处于退行性和卵泡处于进行性</a:t>
            </a:r>
            <a:r>
              <a:rPr lang="zh-CN" altLang="en-US" sz="2800" dirty="0">
                <a:solidFill>
                  <a:srgbClr val="C00000"/>
                </a:solidFill>
              </a:rPr>
              <a:t>交替的关键时期</a:t>
            </a:r>
            <a:r>
              <a:rPr lang="zh-CN" altLang="en-US" sz="2800" dirty="0"/>
              <a:t>，使用</a:t>
            </a:r>
            <a:r>
              <a:rPr lang="zh-CN" altLang="en-US" sz="2800" dirty="0">
                <a:solidFill>
                  <a:srgbClr val="C00000"/>
                </a:solidFill>
              </a:rPr>
              <a:t>适当剂量的促性腺激素</a:t>
            </a:r>
            <a:r>
              <a:rPr lang="zh-CN" altLang="en-US" sz="2800" dirty="0"/>
              <a:t>处理，以提高体内促性腺激素水平，使卵巢上比自然状况下数量多十几倍的卵子，在同一发情期内发育成熟以至集中排卵。</a:t>
            </a:r>
            <a:endParaRPr lang="zh-CN" altLang="en-US" sz="2800" dirty="0"/>
          </a:p>
        </p:txBody>
      </p:sp>
      <p:sp>
        <p:nvSpPr>
          <p:cNvPr id="119813" name="Rectangle 2"/>
          <p:cNvSpPr>
            <a:spLocks noChangeArrowheads="1"/>
          </p:cNvSpPr>
          <p:nvPr/>
        </p:nvSpPr>
        <p:spPr bwMode="auto">
          <a:xfrm>
            <a:off x="2438400" y="3937635"/>
            <a:ext cx="7696200" cy="694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nSpc>
                <a:spcPct val="150000"/>
              </a:lnSpc>
              <a:spcBef>
                <a:spcPct val="20000"/>
              </a:spcBef>
              <a:buFont typeface="Arial" panose="020B0604020202020204" pitchFamily="34" charset="0"/>
              <a:buChar char="•"/>
              <a:defRPr sz="3200">
                <a:solidFill>
                  <a:schemeClr val="bg1"/>
                </a:solidFill>
                <a:latin typeface="微软雅黑" panose="020B0503020204020204" charset="-122"/>
                <a:ea typeface="微软雅黑" panose="020B0503020204020204" charset="-122"/>
              </a:defRPr>
            </a:lvl1pPr>
            <a:lvl2pPr marL="742950" indent="-285750">
              <a:lnSpc>
                <a:spcPct val="150000"/>
              </a:lnSpc>
              <a:spcBef>
                <a:spcPct val="20000"/>
              </a:spcBef>
              <a:buFont typeface="Arial" panose="020B0604020202020204" pitchFamily="34" charset="0"/>
              <a:buChar char="–"/>
              <a:defRPr sz="2800">
                <a:solidFill>
                  <a:schemeClr val="bg1"/>
                </a:solidFill>
                <a:latin typeface="微软雅黑" panose="020B0503020204020204" charset="-122"/>
                <a:ea typeface="微软雅黑" panose="020B0503020204020204" charset="-122"/>
              </a:defRPr>
            </a:lvl2pPr>
            <a:lvl3pPr marL="1143000" indent="-228600">
              <a:lnSpc>
                <a:spcPct val="150000"/>
              </a:lnSpc>
              <a:spcBef>
                <a:spcPct val="20000"/>
              </a:spcBef>
              <a:buFont typeface="Arial" panose="020B0604020202020204" pitchFamily="34" charset="0"/>
              <a:buChar char="•"/>
              <a:defRPr sz="2400">
                <a:solidFill>
                  <a:schemeClr val="bg1"/>
                </a:solidFill>
                <a:latin typeface="微软雅黑" panose="020B0503020204020204" charset="-122"/>
                <a:ea typeface="微软雅黑" panose="020B0503020204020204" charset="-122"/>
              </a:defRPr>
            </a:lvl3pPr>
            <a:lvl4pPr marL="16002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4pPr>
            <a:lvl5pPr marL="20574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5pPr>
            <a:lvl6pPr marL="25146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6pPr>
            <a:lvl7pPr marL="29718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7pPr>
            <a:lvl8pPr marL="34290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8pPr>
            <a:lvl9pPr marL="38862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9pPr>
          </a:lstStyle>
          <a:p>
            <a:pPr eaLnBrk="1" hangingPunct="1">
              <a:lnSpc>
                <a:spcPct val="140000"/>
              </a:lnSpc>
              <a:spcBef>
                <a:spcPct val="0"/>
              </a:spcBef>
              <a:buFontTx/>
              <a:buNone/>
            </a:pPr>
            <a:r>
              <a:rPr lang="en-US" altLang="zh-CN" sz="2800">
                <a:solidFill>
                  <a:schemeClr val="tx1"/>
                </a:solidFill>
                <a:latin typeface="Arial" panose="020B0604020202020204" pitchFamily="34" charset="0"/>
                <a:ea typeface="宋体" panose="02010600030101010101" pitchFamily="2" charset="-122"/>
              </a:rPr>
              <a:t>    </a:t>
            </a:r>
            <a:endParaRPr lang="zh-CN" altLang="en-US" sz="2800">
              <a:solidFill>
                <a:schemeClr val="tx1"/>
              </a:solidFill>
              <a:latin typeface="Arial" panose="020B0604020202020204" pitchFamily="34" charset="0"/>
              <a:ea typeface="宋体" panose="02010600030101010101" pitchFamily="2" charset="-122"/>
            </a:endParaRPr>
          </a:p>
        </p:txBody>
      </p:sp>
      <p:sp>
        <p:nvSpPr>
          <p:cNvPr id="119814" name="Rectangle 3"/>
          <p:cNvSpPr>
            <a:spLocks noChangeArrowheads="1"/>
          </p:cNvSpPr>
          <p:nvPr/>
        </p:nvSpPr>
        <p:spPr bwMode="auto">
          <a:xfrm>
            <a:off x="2789555" y="790893"/>
            <a:ext cx="5080000"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150000"/>
              </a:lnSpc>
              <a:spcBef>
                <a:spcPct val="20000"/>
              </a:spcBef>
              <a:buFont typeface="Arial" panose="020B0604020202020204" pitchFamily="34" charset="0"/>
              <a:buChar char="•"/>
              <a:defRPr sz="3200">
                <a:solidFill>
                  <a:schemeClr val="bg1"/>
                </a:solidFill>
                <a:latin typeface="微软雅黑" panose="020B0503020204020204" charset="-122"/>
                <a:ea typeface="微软雅黑" panose="020B0503020204020204" charset="-122"/>
              </a:defRPr>
            </a:lvl1pPr>
            <a:lvl2pPr marL="742950" indent="-285750">
              <a:lnSpc>
                <a:spcPct val="150000"/>
              </a:lnSpc>
              <a:spcBef>
                <a:spcPct val="20000"/>
              </a:spcBef>
              <a:buFont typeface="Arial" panose="020B0604020202020204" pitchFamily="34" charset="0"/>
              <a:buChar char="–"/>
              <a:defRPr sz="2800">
                <a:solidFill>
                  <a:schemeClr val="bg1"/>
                </a:solidFill>
                <a:latin typeface="微软雅黑" panose="020B0503020204020204" charset="-122"/>
                <a:ea typeface="微软雅黑" panose="020B0503020204020204" charset="-122"/>
              </a:defRPr>
            </a:lvl2pPr>
            <a:lvl3pPr marL="1143000" indent="-228600">
              <a:lnSpc>
                <a:spcPct val="150000"/>
              </a:lnSpc>
              <a:spcBef>
                <a:spcPct val="20000"/>
              </a:spcBef>
              <a:buFont typeface="Arial" panose="020B0604020202020204" pitchFamily="34" charset="0"/>
              <a:buChar char="•"/>
              <a:defRPr sz="2400">
                <a:solidFill>
                  <a:schemeClr val="bg1"/>
                </a:solidFill>
                <a:latin typeface="微软雅黑" panose="020B0503020204020204" charset="-122"/>
                <a:ea typeface="微软雅黑" panose="020B0503020204020204" charset="-122"/>
              </a:defRPr>
            </a:lvl3pPr>
            <a:lvl4pPr marL="16002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4pPr>
            <a:lvl5pPr marL="2057400" indent="-228600">
              <a:lnSpc>
                <a:spcPct val="150000"/>
              </a:lnSpc>
              <a:spcBef>
                <a:spcPct val="20000"/>
              </a:spcBef>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5pPr>
            <a:lvl6pPr marL="25146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6pPr>
            <a:lvl7pPr marL="29718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7pPr>
            <a:lvl8pPr marL="34290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8pPr>
            <a:lvl9pPr marL="3886200" indent="-228600" eaLnBrk="0" fontAlgn="base" hangingPunct="0">
              <a:lnSpc>
                <a:spcPct val="150000"/>
              </a:lnSpc>
              <a:spcBef>
                <a:spcPct val="20000"/>
              </a:spcBef>
              <a:spcAft>
                <a:spcPct val="0"/>
              </a:spcAft>
              <a:buFont typeface="Arial" panose="020B0604020202020204" pitchFamily="34" charset="0"/>
              <a:buChar char="»"/>
              <a:defRPr sz="2000">
                <a:solidFill>
                  <a:schemeClr val="bg1"/>
                </a:solidFill>
                <a:latin typeface="微软雅黑" panose="020B0503020204020204" charset="-122"/>
                <a:ea typeface="微软雅黑" panose="020B0503020204020204" charset="-122"/>
              </a:defRPr>
            </a:lvl9pPr>
          </a:lstStyle>
          <a:p>
            <a:pPr algn="ctr" eaLnBrk="1" hangingPunct="1">
              <a:lnSpc>
                <a:spcPct val="100000"/>
              </a:lnSpc>
              <a:spcBef>
                <a:spcPct val="0"/>
              </a:spcBef>
              <a:buFontTx/>
              <a:buNone/>
            </a:pPr>
            <a:r>
              <a:rPr lang="zh-CN" altLang="en-US" sz="4800" b="1">
                <a:solidFill>
                  <a:srgbClr val="002060"/>
                </a:solidFill>
                <a:latin typeface="Arial" panose="020B0604020202020204" pitchFamily="34" charset="0"/>
                <a:ea typeface="宋体" panose="02010600030101010101" pitchFamily="2" charset="-122"/>
              </a:rPr>
              <a:t>理论依据（牛）：</a:t>
            </a:r>
            <a:endParaRPr lang="zh-CN" altLang="en-US" sz="4800" b="1">
              <a:solidFill>
                <a:srgbClr val="002060"/>
              </a:solidFill>
              <a:latin typeface="Arial" panose="020B0604020202020204" pitchFamily="34" charset="0"/>
              <a:ea typeface="宋体" panose="02010600030101010101" pitchFamily="2" charset="-122"/>
            </a:endParaRPr>
          </a:p>
        </p:txBody>
      </p:sp>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AutoShape 2"/>
          <p:cNvSpPr>
            <a:spLocks noGrp="1"/>
          </p:cNvSpPr>
          <p:nvPr>
            <p:ph type="title"/>
          </p:nvPr>
        </p:nvSpPr>
        <p:spPr/>
        <p:txBody>
          <a:bodyPr/>
          <a:lstStyle/>
          <a:p>
            <a:pPr eaLnBrk="1" hangingPunct="1"/>
            <a:r>
              <a:rPr lang="zh-CN" altLang="en-US"/>
              <a:t>超排所用激素</a:t>
            </a:r>
            <a:endParaRPr lang="zh-CN" altLang="en-US"/>
          </a:p>
        </p:txBody>
      </p:sp>
      <p:sp>
        <p:nvSpPr>
          <p:cNvPr id="121859" name="Rectangle 3"/>
          <p:cNvSpPr>
            <a:spLocks noGrp="1"/>
          </p:cNvSpPr>
          <p:nvPr>
            <p:ph idx="1"/>
          </p:nvPr>
        </p:nvSpPr>
        <p:spPr>
          <a:xfrm>
            <a:off x="1103630" y="1825625"/>
            <a:ext cx="10250170" cy="4351655"/>
          </a:xfrm>
        </p:spPr>
        <p:txBody>
          <a:bodyPr/>
          <a:lstStyle/>
          <a:p>
            <a:pPr marL="0" indent="0" eaLnBrk="1" hangingPunct="1">
              <a:lnSpc>
                <a:spcPct val="150000"/>
              </a:lnSpc>
              <a:spcBef>
                <a:spcPct val="0"/>
              </a:spcBef>
              <a:buNone/>
            </a:pPr>
            <a:r>
              <a:rPr lang="zh-CN" altLang="en-US" sz="2800" b="1" dirty="0">
                <a:solidFill>
                  <a:srgbClr val="002060"/>
                </a:solidFill>
              </a:rPr>
              <a:t>主要有三类。</a:t>
            </a:r>
            <a:endParaRPr lang="en-US" altLang="zh-CN" sz="2800" b="1" dirty="0">
              <a:solidFill>
                <a:srgbClr val="002060"/>
              </a:solidFill>
            </a:endParaRPr>
          </a:p>
          <a:p>
            <a:pPr marL="0" lvl="1" indent="0" eaLnBrk="1" hangingPunct="1">
              <a:lnSpc>
                <a:spcPct val="150000"/>
              </a:lnSpc>
              <a:spcBef>
                <a:spcPct val="0"/>
              </a:spcBef>
              <a:buNone/>
            </a:pPr>
            <a:r>
              <a:rPr lang="zh-CN" altLang="en-US" sz="2800" dirty="0"/>
              <a:t>第一类是促卵泡素</a:t>
            </a:r>
            <a:r>
              <a:rPr lang="en-US" altLang="zh-CN" sz="2800" dirty="0">
                <a:solidFill>
                  <a:srgbClr val="C00000"/>
                </a:solidFill>
              </a:rPr>
              <a:t>FSH</a:t>
            </a:r>
            <a:r>
              <a:rPr lang="zh-CN" altLang="en-US" sz="2800" dirty="0"/>
              <a:t>及其类似物，</a:t>
            </a:r>
            <a:endParaRPr lang="en-US" altLang="zh-CN" sz="2800" dirty="0"/>
          </a:p>
          <a:p>
            <a:pPr marL="0" lvl="1" indent="0" eaLnBrk="1" hangingPunct="1">
              <a:lnSpc>
                <a:spcPct val="150000"/>
              </a:lnSpc>
              <a:spcBef>
                <a:spcPct val="0"/>
              </a:spcBef>
              <a:buNone/>
            </a:pPr>
            <a:r>
              <a:rPr lang="zh-CN" altLang="en-US" sz="2800" dirty="0"/>
              <a:t>第二类是促黄体素</a:t>
            </a:r>
            <a:r>
              <a:rPr lang="en-US" altLang="zh-CN" sz="2800" dirty="0">
                <a:solidFill>
                  <a:srgbClr val="C00000"/>
                </a:solidFill>
              </a:rPr>
              <a:t>LH</a:t>
            </a:r>
            <a:r>
              <a:rPr lang="zh-CN" altLang="en-US" sz="2800" dirty="0"/>
              <a:t>及其类似物，</a:t>
            </a:r>
            <a:endParaRPr lang="en-US" altLang="zh-CN" sz="2800" dirty="0"/>
          </a:p>
          <a:p>
            <a:pPr marL="0" lvl="1" indent="0" eaLnBrk="1" hangingPunct="1">
              <a:lnSpc>
                <a:spcPct val="150000"/>
              </a:lnSpc>
              <a:spcBef>
                <a:spcPct val="0"/>
              </a:spcBef>
              <a:buNone/>
            </a:pPr>
            <a:r>
              <a:rPr lang="zh-CN" altLang="en-US" sz="2800" dirty="0"/>
              <a:t>第三类是</a:t>
            </a:r>
            <a:r>
              <a:rPr lang="en-US" altLang="zh-CN" sz="2800" dirty="0">
                <a:solidFill>
                  <a:srgbClr val="C00000"/>
                </a:solidFill>
              </a:rPr>
              <a:t>GnRH</a:t>
            </a:r>
            <a:r>
              <a:rPr lang="zh-CN" altLang="en-US" sz="2800" dirty="0"/>
              <a:t>及其类似物，以及这些激素的复合制剂。</a:t>
            </a:r>
            <a:endParaRPr lang="en-US" altLang="zh-CN" sz="2800" dirty="0"/>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标题 1"/>
          <p:cNvSpPr>
            <a:spLocks noGrp="1"/>
          </p:cNvSpPr>
          <p:nvPr>
            <p:ph type="title"/>
          </p:nvPr>
        </p:nvSpPr>
        <p:spPr/>
        <p:txBody>
          <a:bodyPr/>
          <a:lstStyle/>
          <a:p>
            <a:pPr algn="ctr" eaLnBrk="1" hangingPunct="1"/>
            <a:r>
              <a:rPr lang="zh-CN" altLang="en-US" b="1">
                <a:solidFill>
                  <a:srgbClr val="C00000"/>
                </a:solidFill>
              </a:rPr>
              <a:t>超排所用激素</a:t>
            </a:r>
            <a:endParaRPr lang="zh-CN" altLang="en-US" b="1">
              <a:solidFill>
                <a:srgbClr val="C00000"/>
              </a:solidFill>
            </a:endParaRPr>
          </a:p>
        </p:txBody>
      </p:sp>
      <p:sp>
        <p:nvSpPr>
          <p:cNvPr id="122883" name="内容占位符 2"/>
          <p:cNvSpPr>
            <a:spLocks noGrp="1"/>
          </p:cNvSpPr>
          <p:nvPr>
            <p:ph idx="1"/>
          </p:nvPr>
        </p:nvSpPr>
        <p:spPr/>
        <p:txBody>
          <a:bodyPr/>
          <a:lstStyle/>
          <a:p>
            <a:pPr marL="457200" indent="-457200" eaLnBrk="1" hangingPunct="1">
              <a:lnSpc>
                <a:spcPct val="150000"/>
              </a:lnSpc>
              <a:spcBef>
                <a:spcPct val="0"/>
              </a:spcBef>
              <a:buFont typeface="Wingdings" panose="05000000000000000000" charset="0"/>
              <a:buChar char="p"/>
            </a:pPr>
            <a:r>
              <a:rPr lang="zh-CN" altLang="en-US" sz="2800" dirty="0"/>
              <a:t>纯品的</a:t>
            </a:r>
            <a:r>
              <a:rPr lang="en-US" altLang="zh-CN" sz="2800" dirty="0">
                <a:solidFill>
                  <a:srgbClr val="C00000"/>
                </a:solidFill>
              </a:rPr>
              <a:t>FSH</a:t>
            </a:r>
            <a:r>
              <a:rPr lang="zh-CN" altLang="en-US" sz="2800" dirty="0"/>
              <a:t>、</a:t>
            </a:r>
            <a:r>
              <a:rPr lang="en-US" altLang="zh-CN" sz="2800" dirty="0">
                <a:solidFill>
                  <a:srgbClr val="C00000"/>
                </a:solidFill>
              </a:rPr>
              <a:t>LH</a:t>
            </a:r>
            <a:r>
              <a:rPr lang="zh-CN" altLang="en-US" sz="2800" dirty="0"/>
              <a:t>和</a:t>
            </a:r>
            <a:r>
              <a:rPr lang="en-US" altLang="zh-CN" sz="2800" dirty="0">
                <a:solidFill>
                  <a:srgbClr val="C00000"/>
                </a:solidFill>
              </a:rPr>
              <a:t>GnRH</a:t>
            </a:r>
            <a:r>
              <a:rPr lang="zh-CN" altLang="en-US" sz="2800" dirty="0"/>
              <a:t>一般都是从</a:t>
            </a:r>
            <a:r>
              <a:rPr lang="en-US" altLang="zh-CN" sz="2800" dirty="0">
                <a:solidFill>
                  <a:srgbClr val="C00000"/>
                </a:solidFill>
              </a:rPr>
              <a:t>猪和羊垂体</a:t>
            </a:r>
            <a:r>
              <a:rPr lang="zh-CN" altLang="en-US" sz="2800" dirty="0"/>
              <a:t>中提取，成本高价格贵，通常只用于较高水平的科学研究。</a:t>
            </a:r>
            <a:endParaRPr lang="zh-CN" altLang="en-US" sz="2800" dirty="0"/>
          </a:p>
          <a:p>
            <a:pPr marL="457200" indent="-457200" eaLnBrk="1" hangingPunct="1">
              <a:lnSpc>
                <a:spcPct val="150000"/>
              </a:lnSpc>
              <a:spcBef>
                <a:spcPct val="0"/>
              </a:spcBef>
              <a:buFont typeface="Wingdings" panose="05000000000000000000" charset="0"/>
              <a:buChar char="p"/>
            </a:pPr>
            <a:r>
              <a:rPr lang="zh-CN" altLang="en-US" sz="2800" dirty="0"/>
              <a:t>而</a:t>
            </a:r>
            <a:r>
              <a:rPr lang="en-US" altLang="zh-CN" sz="2800" dirty="0">
                <a:solidFill>
                  <a:srgbClr val="C00000"/>
                </a:solidFill>
              </a:rPr>
              <a:t>PMSG</a:t>
            </a:r>
            <a:r>
              <a:rPr lang="zh-CN" altLang="en-US" sz="2800" dirty="0"/>
              <a:t>、</a:t>
            </a:r>
            <a:r>
              <a:rPr lang="en-US" altLang="zh-CN" sz="2800" dirty="0">
                <a:solidFill>
                  <a:srgbClr val="C00000"/>
                </a:solidFill>
              </a:rPr>
              <a:t>HCG</a:t>
            </a:r>
            <a:r>
              <a:rPr lang="zh-CN" altLang="en-US" sz="2800" dirty="0"/>
              <a:t>和</a:t>
            </a:r>
            <a:r>
              <a:rPr lang="en-US" altLang="zh-CN" sz="2800" dirty="0">
                <a:solidFill>
                  <a:srgbClr val="C00000"/>
                </a:solidFill>
              </a:rPr>
              <a:t>LRH-Ax</a:t>
            </a:r>
            <a:r>
              <a:rPr lang="zh-CN" altLang="en-US" sz="2800" dirty="0"/>
              <a:t>（人工合成的释放激素类似物）来源广、成本低、半衰期长、使用方便，在生产中广泛应用。</a:t>
            </a:r>
            <a:endParaRPr lang="zh-CN" altLang="en-US" sz="2800" dirty="0"/>
          </a:p>
        </p:txBody>
      </p:sp>
      <p:sp>
        <p:nvSpPr>
          <p:cNvPr id="4" name="日期占位符 3"/>
          <p:cNvSpPr>
            <a:spLocks noGrp="1"/>
          </p:cNvSpPr>
          <p:nvPr>
            <p:ph type="dt" sz="half" idx="10"/>
          </p:nvPr>
        </p:nvSpPr>
        <p:spPr/>
        <p:txBody>
          <a:bodyPr/>
          <a:lstStyle/>
          <a:p>
            <a:pPr>
              <a:defRPr/>
            </a:pPr>
            <a:r>
              <a:rPr lang="en-US" altLang="zh-CN" dirty="0"/>
              <a:t>2019/5/08</a:t>
            </a:r>
            <a:endParaRPr lang="en-US" altLang="zh-CN" dirty="0"/>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AutoShape 2"/>
          <p:cNvSpPr>
            <a:spLocks noGrp="1"/>
          </p:cNvSpPr>
          <p:nvPr>
            <p:ph type="title"/>
          </p:nvPr>
        </p:nvSpPr>
        <p:spPr/>
        <p:txBody>
          <a:bodyPr/>
          <a:lstStyle/>
          <a:p>
            <a:pPr eaLnBrk="1" hangingPunct="1"/>
            <a:r>
              <a:rPr lang="zh-CN" altLang="en-US"/>
              <a:t>超排所用激素</a:t>
            </a:r>
            <a:endParaRPr lang="zh-CN" altLang="en-US"/>
          </a:p>
        </p:txBody>
      </p:sp>
      <p:sp>
        <p:nvSpPr>
          <p:cNvPr id="123907" name="Rectangle 3"/>
          <p:cNvSpPr>
            <a:spLocks noGrp="1"/>
          </p:cNvSpPr>
          <p:nvPr>
            <p:ph idx="1"/>
          </p:nvPr>
        </p:nvSpPr>
        <p:spPr/>
        <p:txBody>
          <a:bodyPr/>
          <a:lstStyle/>
          <a:p>
            <a:pPr eaLnBrk="1" hangingPunct="1">
              <a:lnSpc>
                <a:spcPct val="150000"/>
              </a:lnSpc>
              <a:spcBef>
                <a:spcPct val="0"/>
              </a:spcBef>
            </a:pPr>
            <a:r>
              <a:rPr lang="zh-CN" altLang="en-US" sz="2800" dirty="0"/>
              <a:t>但这些类似物亦有一些不足之处，主要是纯度与多种活性的问题。</a:t>
            </a:r>
            <a:endParaRPr lang="en-US" altLang="zh-CN" sz="2800" dirty="0"/>
          </a:p>
          <a:p>
            <a:pPr lvl="1" eaLnBrk="1" hangingPunct="1">
              <a:lnSpc>
                <a:spcPct val="150000"/>
              </a:lnSpc>
              <a:spcBef>
                <a:spcPct val="0"/>
              </a:spcBef>
            </a:pPr>
            <a:r>
              <a:rPr lang="zh-CN" altLang="en-US" sz="2800" dirty="0"/>
              <a:t>如</a:t>
            </a:r>
            <a:r>
              <a:rPr lang="en-US" altLang="zh-CN" sz="2800" dirty="0">
                <a:solidFill>
                  <a:srgbClr val="C00000"/>
                </a:solidFill>
              </a:rPr>
              <a:t>PMSG</a:t>
            </a:r>
            <a:r>
              <a:rPr lang="zh-CN" altLang="en-US" sz="2800" dirty="0"/>
              <a:t>除了主要具有</a:t>
            </a:r>
            <a:r>
              <a:rPr lang="en-US" altLang="zh-CN" sz="2800" dirty="0">
                <a:solidFill>
                  <a:srgbClr val="C00000"/>
                </a:solidFill>
              </a:rPr>
              <a:t>FSH</a:t>
            </a:r>
            <a:r>
              <a:rPr lang="zh-CN" altLang="en-US" sz="2800" dirty="0"/>
              <a:t>活性外，还具有少量的</a:t>
            </a:r>
            <a:r>
              <a:rPr lang="en-US" altLang="zh-CN" sz="2800" dirty="0">
                <a:solidFill>
                  <a:srgbClr val="C00000"/>
                </a:solidFill>
              </a:rPr>
              <a:t>LH</a:t>
            </a:r>
            <a:r>
              <a:rPr lang="zh-CN" altLang="en-US" sz="2800" dirty="0"/>
              <a:t>活性，这样就使得用激素时考量不准确。</a:t>
            </a:r>
            <a:endParaRPr lang="zh-CN" altLang="en-US" sz="2800" dirty="0"/>
          </a:p>
          <a:p>
            <a:pPr lvl="1" eaLnBrk="1" hangingPunct="1">
              <a:lnSpc>
                <a:spcPct val="150000"/>
              </a:lnSpc>
              <a:spcBef>
                <a:spcPct val="0"/>
              </a:spcBef>
            </a:pPr>
            <a:r>
              <a:rPr lang="zh-CN" altLang="en-US" sz="2800" dirty="0"/>
              <a:t>此外，</a:t>
            </a:r>
            <a:r>
              <a:rPr lang="en-US" altLang="zh-CN" sz="2800" dirty="0">
                <a:solidFill>
                  <a:srgbClr val="C00000"/>
                </a:solidFill>
              </a:rPr>
              <a:t>PMSG</a:t>
            </a:r>
            <a:r>
              <a:rPr lang="zh-CN" altLang="en-US" sz="2800" dirty="0"/>
              <a:t>的半衰期太长，超出要求的作用时间。</a:t>
            </a:r>
            <a:endParaRPr lang="en-US" altLang="zh-CN" sz="2800" dirty="0">
              <a:solidFill>
                <a:srgbClr val="C00000"/>
              </a:solidFill>
            </a:endParaRPr>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
        <p:nvSpPr>
          <p:cNvPr id="2" name="文本框 1"/>
          <p:cNvSpPr txBox="1"/>
          <p:nvPr/>
        </p:nvSpPr>
        <p:spPr>
          <a:xfrm>
            <a:off x="881380" y="4411980"/>
            <a:ext cx="10920730" cy="1383665"/>
          </a:xfrm>
          <a:prstGeom prst="rect">
            <a:avLst/>
          </a:prstGeom>
          <a:noFill/>
        </p:spPr>
        <p:txBody>
          <a:bodyPr wrap="square" rtlCol="0" anchor="t">
            <a:spAutoFit/>
          </a:bodyPr>
          <a:p>
            <a:pPr marL="457200" indent="-457200" eaLnBrk="1" hangingPunct="1">
              <a:lnSpc>
                <a:spcPct val="150000"/>
              </a:lnSpc>
              <a:spcBef>
                <a:spcPct val="0"/>
              </a:spcBef>
              <a:buFont typeface="Arial" panose="020B0604020202020204" pitchFamily="34" charset="0"/>
              <a:buChar char="•"/>
            </a:pPr>
            <a:r>
              <a:rPr lang="en-US" altLang="zh-CN" sz="2800" dirty="0">
                <a:solidFill>
                  <a:srgbClr val="C00000"/>
                </a:solidFill>
                <a:sym typeface="+mn-ea"/>
              </a:rPr>
              <a:t>对策：</a:t>
            </a:r>
            <a:r>
              <a:rPr lang="zh-CN" altLang="en-US" sz="2800" dirty="0">
                <a:sym typeface="+mn-ea"/>
              </a:rPr>
              <a:t>现已有</a:t>
            </a:r>
            <a:r>
              <a:rPr lang="en-US" altLang="zh-CN" sz="2800" dirty="0">
                <a:solidFill>
                  <a:srgbClr val="C00000"/>
                </a:solidFill>
                <a:sym typeface="+mn-ea"/>
              </a:rPr>
              <a:t>PMSG抗体</a:t>
            </a:r>
            <a:r>
              <a:rPr lang="zh-CN" altLang="en-US" sz="2800" dirty="0">
                <a:sym typeface="+mn-ea"/>
              </a:rPr>
              <a:t>，在</a:t>
            </a:r>
            <a:r>
              <a:rPr lang="en-US" altLang="zh-CN" sz="2800" dirty="0">
                <a:solidFill>
                  <a:srgbClr val="C00000"/>
                </a:solidFill>
                <a:sym typeface="+mn-ea"/>
              </a:rPr>
              <a:t>PMSG</a:t>
            </a:r>
            <a:r>
              <a:rPr lang="zh-CN" altLang="en-US" sz="2800" dirty="0">
                <a:sym typeface="+mn-ea"/>
              </a:rPr>
              <a:t>处理约</a:t>
            </a:r>
            <a:r>
              <a:rPr lang="en-US" altLang="zh-CN" sz="2800" dirty="0">
                <a:solidFill>
                  <a:srgbClr val="C00000"/>
                </a:solidFill>
                <a:sym typeface="+mn-ea"/>
              </a:rPr>
              <a:t>72h</a:t>
            </a:r>
            <a:r>
              <a:rPr lang="zh-CN" altLang="en-US" sz="2800" dirty="0">
                <a:sym typeface="+mn-ea"/>
              </a:rPr>
              <a:t>（一般在</a:t>
            </a:r>
            <a:r>
              <a:rPr lang="en-US" altLang="zh-CN" sz="2800" dirty="0">
                <a:solidFill>
                  <a:srgbClr val="C00000"/>
                </a:solidFill>
                <a:sym typeface="+mn-ea"/>
              </a:rPr>
              <a:t>LH</a:t>
            </a:r>
            <a:r>
              <a:rPr lang="zh-CN" altLang="en-US" sz="2800" dirty="0">
                <a:sym typeface="+mn-ea"/>
              </a:rPr>
              <a:t>峰后数小时）注射，以中和剩余的</a:t>
            </a:r>
            <a:r>
              <a:rPr lang="en-US" altLang="zh-CN" sz="2800" dirty="0">
                <a:solidFill>
                  <a:srgbClr val="C00000"/>
                </a:solidFill>
                <a:sym typeface="+mn-ea"/>
              </a:rPr>
              <a:t>PMSG</a:t>
            </a:r>
            <a:r>
              <a:rPr lang="zh-CN" altLang="en-US" sz="2800" dirty="0">
                <a:sym typeface="+mn-ea"/>
              </a:rPr>
              <a:t>，以消除其作用。 </a:t>
            </a:r>
            <a:endParaRPr lang="zh-CN" altLang="en-US" sz="280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AutoShape 2"/>
          <p:cNvSpPr>
            <a:spLocks noGrp="1"/>
          </p:cNvSpPr>
          <p:nvPr>
            <p:ph type="title"/>
          </p:nvPr>
        </p:nvSpPr>
        <p:spPr/>
        <p:txBody>
          <a:bodyPr/>
          <a:lstStyle/>
          <a:p>
            <a:pPr eaLnBrk="1" hangingPunct="1"/>
            <a:r>
              <a:rPr lang="zh-CN" altLang="en-US"/>
              <a:t>牛超排</a:t>
            </a:r>
            <a:endParaRPr lang="zh-CN" altLang="en-US"/>
          </a:p>
        </p:txBody>
      </p:sp>
      <p:sp>
        <p:nvSpPr>
          <p:cNvPr id="110595" name="Rectangle 3"/>
          <p:cNvSpPr>
            <a:spLocks noGrp="1"/>
          </p:cNvSpPr>
          <p:nvPr>
            <p:ph idx="1"/>
          </p:nvPr>
        </p:nvSpPr>
        <p:spPr/>
        <p:txBody>
          <a:bodyPr/>
          <a:lstStyle/>
          <a:p>
            <a:pPr eaLnBrk="1" hangingPunct="1">
              <a:spcBef>
                <a:spcPct val="0"/>
              </a:spcBef>
              <a:defRPr/>
            </a:pPr>
            <a:r>
              <a:rPr lang="zh-CN" altLang="en-US" sz="2800" b="1" dirty="0">
                <a:solidFill>
                  <a:srgbClr val="C00000"/>
                </a:solidFill>
              </a:rPr>
              <a:t>主要有两种方法：</a:t>
            </a:r>
            <a:endParaRPr lang="en-US" altLang="zh-CN" sz="2800" b="1" dirty="0">
              <a:solidFill>
                <a:srgbClr val="C00000"/>
              </a:solidFill>
            </a:endParaRPr>
          </a:p>
          <a:p>
            <a:pPr marL="914400" lvl="1" indent="-457200" eaLnBrk="1" hangingPunct="1">
              <a:spcBef>
                <a:spcPct val="0"/>
              </a:spcBef>
              <a:buFont typeface="+mj-ea"/>
              <a:buAutoNum type="circleNumDbPlain"/>
              <a:defRPr/>
            </a:pPr>
            <a:r>
              <a:rPr lang="zh-CN" altLang="en-US" sz="2800" dirty="0"/>
              <a:t>注射</a:t>
            </a:r>
            <a:r>
              <a:rPr lang="zh-CN" altLang="en-US" sz="2800" b="1" dirty="0">
                <a:solidFill>
                  <a:srgbClr val="C00000"/>
                </a:solidFill>
              </a:rPr>
              <a:t>FSH</a:t>
            </a:r>
            <a:r>
              <a:rPr lang="zh-CN" altLang="en-US" sz="2800" dirty="0"/>
              <a:t>，总量</a:t>
            </a:r>
            <a:r>
              <a:rPr lang="en-US" altLang="zh-CN" sz="2800" dirty="0"/>
              <a:t>40</a:t>
            </a:r>
            <a:r>
              <a:rPr lang="zh-CN" altLang="en-US" sz="2800" dirty="0"/>
              <a:t>～</a:t>
            </a:r>
            <a:r>
              <a:rPr lang="en-US" altLang="zh-CN" sz="2800" dirty="0"/>
              <a:t>100mg</a:t>
            </a:r>
            <a:r>
              <a:rPr lang="zh-CN" altLang="en-US" sz="2800" dirty="0"/>
              <a:t>或</a:t>
            </a:r>
            <a:r>
              <a:rPr lang="en-US" altLang="zh-CN" sz="2800" dirty="0"/>
              <a:t>200</a:t>
            </a:r>
            <a:r>
              <a:rPr lang="zh-CN" altLang="en-US" sz="2800" dirty="0"/>
              <a:t>～</a:t>
            </a:r>
            <a:r>
              <a:rPr lang="en-US" altLang="zh-CN" sz="2800" dirty="0"/>
              <a:t>400IU</a:t>
            </a:r>
            <a:r>
              <a:rPr lang="zh-CN" altLang="en-US" sz="2800" dirty="0"/>
              <a:t>，连续</a:t>
            </a:r>
            <a:r>
              <a:rPr lang="en-US" altLang="zh-CN" sz="2800" dirty="0"/>
              <a:t>3.5-4d</a:t>
            </a:r>
            <a:r>
              <a:rPr lang="zh-CN" altLang="en-US" sz="2800" dirty="0"/>
              <a:t>间隔</a:t>
            </a:r>
            <a:r>
              <a:rPr lang="en-US" altLang="zh-CN" sz="2800" dirty="0"/>
              <a:t>12h</a:t>
            </a:r>
            <a:r>
              <a:rPr lang="zh-CN" altLang="en-US" sz="2800" dirty="0"/>
              <a:t>给药；</a:t>
            </a:r>
            <a:endParaRPr lang="zh-CN" altLang="en-US" sz="2800" dirty="0"/>
          </a:p>
          <a:p>
            <a:pPr marL="914400" lvl="1" indent="-457200" eaLnBrk="1" hangingPunct="1">
              <a:spcBef>
                <a:spcPct val="0"/>
              </a:spcBef>
              <a:buFont typeface="+mj-ea"/>
              <a:buAutoNum type="circleNumDbPlain"/>
              <a:defRPr/>
            </a:pPr>
            <a:r>
              <a:rPr lang="zh-CN" altLang="en-US" sz="2800" dirty="0"/>
              <a:t>注射约</a:t>
            </a:r>
            <a:r>
              <a:rPr lang="en-US" altLang="zh-CN" sz="2800" dirty="0"/>
              <a:t>2500IU</a:t>
            </a:r>
            <a:r>
              <a:rPr lang="zh-CN" altLang="en-US" sz="2800" b="1" dirty="0">
                <a:solidFill>
                  <a:srgbClr val="C00000"/>
                </a:solidFill>
              </a:rPr>
              <a:t>PMSG</a:t>
            </a:r>
            <a:r>
              <a:rPr lang="zh-CN" altLang="en-US" sz="2800" dirty="0"/>
              <a:t>。</a:t>
            </a:r>
            <a:endParaRPr lang="zh-CN" altLang="en-US" sz="2800" dirty="0"/>
          </a:p>
          <a:p>
            <a:pPr eaLnBrk="1" hangingPunct="1">
              <a:spcBef>
                <a:spcPct val="0"/>
              </a:spcBef>
              <a:defRPr/>
            </a:pPr>
            <a:r>
              <a:rPr lang="zh-CN" altLang="en-US" sz="2800" b="1" dirty="0">
                <a:solidFill>
                  <a:srgbClr val="C00000"/>
                </a:solidFill>
              </a:rPr>
              <a:t>超排处理的时间：</a:t>
            </a:r>
            <a:endParaRPr lang="en-US" altLang="zh-CN" sz="2800" b="1" dirty="0">
              <a:solidFill>
                <a:srgbClr val="FFFF00"/>
              </a:solidFill>
            </a:endParaRPr>
          </a:p>
          <a:p>
            <a:pPr marL="914400" lvl="1" indent="-457200" eaLnBrk="1" hangingPunct="1">
              <a:spcBef>
                <a:spcPct val="0"/>
              </a:spcBef>
              <a:buFont typeface="+mj-ea"/>
              <a:buAutoNum type="circleNumDbPlain"/>
              <a:defRPr/>
            </a:pPr>
            <a:r>
              <a:rPr lang="zh-CN" altLang="en-US" sz="2800" dirty="0"/>
              <a:t>一般在牛的发情周期的</a:t>
            </a:r>
            <a:r>
              <a:rPr lang="en-US" altLang="zh-CN" sz="2800" dirty="0"/>
              <a:t>16</a:t>
            </a:r>
            <a:r>
              <a:rPr lang="zh-CN" altLang="en-US" sz="2800" dirty="0"/>
              <a:t>～</a:t>
            </a:r>
            <a:r>
              <a:rPr lang="en-US" altLang="zh-CN" sz="2800" dirty="0"/>
              <a:t>17d</a:t>
            </a:r>
            <a:r>
              <a:rPr lang="zh-CN" altLang="en-US" sz="2800" dirty="0"/>
              <a:t>；</a:t>
            </a:r>
            <a:endParaRPr lang="en-US" altLang="zh-CN" sz="2800" dirty="0"/>
          </a:p>
          <a:p>
            <a:pPr marL="914400" lvl="1" indent="-457200" eaLnBrk="1" hangingPunct="1">
              <a:spcBef>
                <a:spcPct val="0"/>
              </a:spcBef>
              <a:buFont typeface="+mj-ea"/>
              <a:buAutoNum type="circleNumDbPlain"/>
              <a:defRPr/>
            </a:pPr>
            <a:r>
              <a:rPr lang="zh-CN" altLang="en-US" sz="2800" dirty="0"/>
              <a:t>在周期的其他时期，超排处理</a:t>
            </a:r>
            <a:r>
              <a:rPr lang="en-US" altLang="zh-CN" sz="2800" dirty="0"/>
              <a:t>48h</a:t>
            </a:r>
            <a:r>
              <a:rPr lang="zh-CN" altLang="en-US" sz="2800" dirty="0"/>
              <a:t>后注射</a:t>
            </a:r>
            <a:r>
              <a:rPr lang="en-US" altLang="zh-CN" sz="2800" dirty="0"/>
              <a:t>PG</a:t>
            </a:r>
            <a:r>
              <a:rPr lang="zh-CN" altLang="en-US" sz="2800" dirty="0"/>
              <a:t>或孕激素；</a:t>
            </a:r>
            <a:endParaRPr lang="en-US" altLang="zh-CN" sz="2800" dirty="0"/>
          </a:p>
          <a:p>
            <a:pPr marL="914400" lvl="1" indent="-457200" eaLnBrk="1" hangingPunct="1">
              <a:spcBef>
                <a:spcPct val="0"/>
              </a:spcBef>
              <a:buFont typeface="+mj-ea"/>
              <a:buAutoNum type="circleNumDbPlain"/>
              <a:defRPr/>
            </a:pPr>
            <a:r>
              <a:rPr lang="zh-CN" altLang="en-US" sz="2800" dirty="0"/>
              <a:t>同期发情处理结束前两天进行超排处理。</a:t>
            </a:r>
            <a:endParaRPr lang="en-US" altLang="zh-CN" sz="2800" dirty="0"/>
          </a:p>
          <a:p>
            <a:pPr eaLnBrk="1" hangingPunct="1">
              <a:spcBef>
                <a:spcPct val="0"/>
              </a:spcBef>
              <a:defRPr/>
            </a:pPr>
            <a:r>
              <a:rPr lang="zh-CN" altLang="en-US" sz="2800" b="1" dirty="0">
                <a:solidFill>
                  <a:srgbClr val="C00000"/>
                </a:solidFill>
              </a:rPr>
              <a:t>配合处理：</a:t>
            </a:r>
            <a:r>
              <a:rPr lang="zh-CN" altLang="en-US" sz="2800" dirty="0"/>
              <a:t>超排处理后</a:t>
            </a:r>
            <a:r>
              <a:rPr lang="en-US" altLang="zh-CN" sz="2800" dirty="0"/>
              <a:t>72h</a:t>
            </a:r>
            <a:r>
              <a:rPr lang="zh-CN" altLang="en-US" sz="2800" dirty="0"/>
              <a:t>给与</a:t>
            </a:r>
            <a:r>
              <a:rPr lang="en-US" altLang="zh-CN" sz="2800" dirty="0"/>
              <a:t>100</a:t>
            </a:r>
            <a:r>
              <a:rPr lang="zh-CN" altLang="en-US" sz="2800" dirty="0"/>
              <a:t>～</a:t>
            </a:r>
            <a:r>
              <a:rPr lang="en-US" altLang="zh-CN" sz="2800" dirty="0"/>
              <a:t>200IU</a:t>
            </a:r>
            <a:r>
              <a:rPr lang="zh-CN" altLang="en-US" sz="2800" b="1" dirty="0">
                <a:solidFill>
                  <a:srgbClr val="C00000"/>
                </a:solidFill>
              </a:rPr>
              <a:t>LH</a:t>
            </a:r>
            <a:r>
              <a:rPr lang="zh-CN" altLang="en-US" sz="2800" dirty="0"/>
              <a:t>或</a:t>
            </a:r>
            <a:r>
              <a:rPr lang="en-US" altLang="zh-CN" sz="2800" dirty="0"/>
              <a:t>1000</a:t>
            </a:r>
            <a:r>
              <a:rPr lang="zh-CN" altLang="en-US" sz="2800" dirty="0"/>
              <a:t>～</a:t>
            </a:r>
            <a:r>
              <a:rPr lang="en-US" altLang="zh-CN" sz="2800" dirty="0"/>
              <a:t>2000IU</a:t>
            </a:r>
            <a:r>
              <a:rPr lang="zh-CN" altLang="en-US" sz="2800" b="1" dirty="0">
                <a:solidFill>
                  <a:srgbClr val="C00000"/>
                </a:solidFill>
              </a:rPr>
              <a:t>HCG</a:t>
            </a:r>
            <a:r>
              <a:rPr lang="zh-CN" altLang="en-US" sz="2800" dirty="0"/>
              <a:t>。</a:t>
            </a:r>
            <a:endParaRPr lang="zh-CN" altLang="en-US" sz="2800" dirty="0"/>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AutoShape 2"/>
          <p:cNvSpPr>
            <a:spLocks noGrp="1"/>
          </p:cNvSpPr>
          <p:nvPr>
            <p:ph type="title"/>
          </p:nvPr>
        </p:nvSpPr>
        <p:spPr/>
        <p:txBody>
          <a:bodyPr/>
          <a:lstStyle/>
          <a:p>
            <a:pPr eaLnBrk="1" hangingPunct="1"/>
            <a:r>
              <a:rPr lang="zh-CN" altLang="en-US"/>
              <a:t>牛超排</a:t>
            </a:r>
            <a:endParaRPr lang="zh-CN" altLang="en-US"/>
          </a:p>
        </p:txBody>
      </p:sp>
      <p:sp>
        <p:nvSpPr>
          <p:cNvPr id="126979" name="Rectangle 3"/>
          <p:cNvSpPr>
            <a:spLocks noGrp="1"/>
          </p:cNvSpPr>
          <p:nvPr>
            <p:ph idx="1"/>
          </p:nvPr>
        </p:nvSpPr>
        <p:spPr/>
        <p:txBody>
          <a:bodyPr wrap="square"/>
          <a:lstStyle/>
          <a:p>
            <a:pPr eaLnBrk="1" hangingPunct="1">
              <a:lnSpc>
                <a:spcPct val="150000"/>
              </a:lnSpc>
              <a:spcBef>
                <a:spcPct val="0"/>
              </a:spcBef>
              <a:buFont typeface="Wingdings" panose="05000000000000000000" pitchFamily="2" charset="2"/>
              <a:buChar char="u"/>
            </a:pPr>
            <a:r>
              <a:rPr lang="zh-CN" altLang="en-US" sz="2800" dirty="0"/>
              <a:t>在超排处理前数日或孕激素同期发情同时，埋植</a:t>
            </a:r>
            <a:r>
              <a:rPr lang="zh-CN" altLang="en-US" sz="2800" b="1" dirty="0">
                <a:solidFill>
                  <a:srgbClr val="C00000"/>
                </a:solidFill>
              </a:rPr>
              <a:t>GnRH拮抗物</a:t>
            </a:r>
            <a:r>
              <a:rPr lang="zh-CN" altLang="en-US" sz="2800" dirty="0"/>
              <a:t>，阻断下丘脑分泌</a:t>
            </a:r>
            <a:r>
              <a:rPr lang="zh-CN" altLang="en-US" sz="2800" b="1" dirty="0">
                <a:solidFill>
                  <a:srgbClr val="C00000"/>
                </a:solidFill>
              </a:rPr>
              <a:t>GnRH</a:t>
            </a:r>
            <a:r>
              <a:rPr lang="zh-CN" altLang="en-US" sz="2800" dirty="0"/>
              <a:t>和垂体分泌</a:t>
            </a:r>
            <a:r>
              <a:rPr lang="zh-CN" altLang="en-US" sz="2800" b="1" dirty="0">
                <a:solidFill>
                  <a:srgbClr val="C00000"/>
                </a:solidFill>
              </a:rPr>
              <a:t>LH</a:t>
            </a:r>
            <a:r>
              <a:rPr lang="zh-CN" altLang="en-US" sz="2800" dirty="0"/>
              <a:t>，然后给予外源的</a:t>
            </a:r>
            <a:r>
              <a:rPr lang="zh-CN" altLang="en-US" sz="2800" b="1" dirty="0">
                <a:solidFill>
                  <a:srgbClr val="C00000"/>
                </a:solidFill>
              </a:rPr>
              <a:t>FSH</a:t>
            </a:r>
            <a:r>
              <a:rPr lang="zh-CN" altLang="en-US" sz="2800" dirty="0"/>
              <a:t>，从而增强促进卵泡发育和排卵的效果。</a:t>
            </a:r>
            <a:endParaRPr lang="zh-CN" altLang="en-US" sz="2800" dirty="0"/>
          </a:p>
          <a:p>
            <a:pPr eaLnBrk="1" hangingPunct="1">
              <a:lnSpc>
                <a:spcPct val="150000"/>
              </a:lnSpc>
              <a:spcBef>
                <a:spcPct val="0"/>
              </a:spcBef>
              <a:buFont typeface="Wingdings" panose="05000000000000000000" pitchFamily="2" charset="2"/>
              <a:buChar char="u"/>
            </a:pPr>
            <a:r>
              <a:rPr lang="zh-CN" altLang="en-US" sz="2800" dirty="0"/>
              <a:t>如果用高纯度</a:t>
            </a:r>
            <a:r>
              <a:rPr lang="zh-CN" altLang="en-US" sz="2800" b="1" dirty="0">
                <a:solidFill>
                  <a:srgbClr val="C00000"/>
                </a:solidFill>
              </a:rPr>
              <a:t>FSH</a:t>
            </a:r>
            <a:r>
              <a:rPr lang="zh-CN" altLang="en-US" sz="2800" dirty="0"/>
              <a:t>进行超排，可获</a:t>
            </a:r>
            <a:r>
              <a:rPr lang="en-US" altLang="zh-CN" sz="2800" dirty="0"/>
              <a:t>5</a:t>
            </a:r>
            <a:r>
              <a:rPr lang="zh-CN" altLang="en-US" sz="2800" dirty="0"/>
              <a:t>～</a:t>
            </a:r>
            <a:r>
              <a:rPr lang="en-US" altLang="zh-CN" sz="2800" dirty="0"/>
              <a:t>10</a:t>
            </a:r>
            <a:r>
              <a:rPr lang="zh-CN" altLang="en-US" sz="2800" dirty="0"/>
              <a:t>枚卵，受精后可获得</a:t>
            </a:r>
            <a:r>
              <a:rPr lang="en-US" altLang="zh-CN" sz="2800" dirty="0"/>
              <a:t>5</a:t>
            </a:r>
            <a:r>
              <a:rPr lang="zh-CN" altLang="en-US" sz="2800" dirty="0"/>
              <a:t>～</a:t>
            </a:r>
            <a:r>
              <a:rPr lang="en-US" altLang="zh-CN" sz="2800" dirty="0"/>
              <a:t>7</a:t>
            </a:r>
            <a:r>
              <a:rPr lang="zh-CN" altLang="en-US" sz="2800" dirty="0"/>
              <a:t>枚胚胎。</a:t>
            </a:r>
            <a:endParaRPr lang="en-US" altLang="zh-CN" sz="2800" dirty="0"/>
          </a:p>
          <a:p>
            <a:pPr eaLnBrk="1" hangingPunct="1">
              <a:lnSpc>
                <a:spcPct val="150000"/>
              </a:lnSpc>
              <a:spcBef>
                <a:spcPct val="0"/>
              </a:spcBef>
              <a:buFont typeface="Wingdings" panose="05000000000000000000" pitchFamily="2" charset="2"/>
              <a:buChar char="u"/>
            </a:pPr>
            <a:r>
              <a:rPr lang="zh-CN" altLang="en-US" sz="2800" dirty="0"/>
              <a:t>用</a:t>
            </a:r>
            <a:r>
              <a:rPr lang="zh-CN" altLang="en-US" sz="2800" b="1" dirty="0">
                <a:solidFill>
                  <a:srgbClr val="C00000"/>
                </a:solidFill>
              </a:rPr>
              <a:t>FSH</a:t>
            </a:r>
            <a:r>
              <a:rPr lang="zh-CN" altLang="en-US" sz="2800" dirty="0"/>
              <a:t>超排，需要一定的</a:t>
            </a:r>
            <a:r>
              <a:rPr lang="zh-CN" altLang="en-US" sz="2800" b="1" dirty="0">
                <a:solidFill>
                  <a:srgbClr val="C00000"/>
                </a:solidFill>
              </a:rPr>
              <a:t>LH</a:t>
            </a:r>
            <a:r>
              <a:rPr lang="zh-CN" altLang="en-US" sz="2800" dirty="0"/>
              <a:t>同时配合才能获得较好的效果。</a:t>
            </a:r>
            <a:endParaRPr lang="zh-CN" altLang="en-US" sz="2800" dirty="0"/>
          </a:p>
        </p:txBody>
      </p:sp>
      <p:sp>
        <p:nvSpPr>
          <p:cNvPr id="4" name="日期占位符 3"/>
          <p:cNvSpPr>
            <a:spLocks noGrp="1"/>
          </p:cNvSpPr>
          <p:nvPr>
            <p:ph type="dt" sz="half" idx="10"/>
          </p:nvPr>
        </p:nvSpPr>
        <p:spPr/>
        <p:txBody>
          <a:bodyPr/>
          <a:lstStyle/>
          <a:p>
            <a:pPr>
              <a:defRPr/>
            </a:pPr>
            <a:r>
              <a:rPr lang="en-US" altLang="zh-CN"/>
              <a:t>2019/5/08</a:t>
            </a:r>
            <a:endParaRPr lang="en-US" altLang="zh-CN"/>
          </a:p>
        </p:txBody>
      </p:sp>
    </p:spTree>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1"/>
          <p:cNvSpPr>
            <a:spLocks noGrp="1"/>
          </p:cNvSpPr>
          <p:nvPr>
            <p:ph type="title"/>
          </p:nvPr>
        </p:nvSpPr>
        <p:spPr/>
        <p:txBody>
          <a:bodyPr/>
          <a:p>
            <a:pPr algn="ctr"/>
            <a:r>
              <a:rPr b="1" dirty="0">
                <a:solidFill>
                  <a:srgbClr val="002060"/>
                </a:solidFill>
                <a:latin typeface="黑体" panose="02010609060101010101" charset="-122"/>
                <a:cs typeface="黑体" panose="02010609060101010101" charset="-122"/>
                <a:sym typeface="+mn-ea"/>
              </a:rPr>
              <a:t>思考题</a:t>
            </a:r>
            <a:endParaRPr lang="zh-CN" altLang="en-US" b="1" dirty="0">
              <a:solidFill>
                <a:srgbClr val="002060"/>
              </a:solidFill>
              <a:latin typeface="黑体" panose="02010609060101010101" charset="-122"/>
              <a:cs typeface="黑体" panose="02010609060101010101" charset="-122"/>
              <a:sym typeface="+mn-ea"/>
            </a:endParaRPr>
          </a:p>
        </p:txBody>
      </p:sp>
      <p:sp>
        <p:nvSpPr>
          <p:cNvPr id="2" name="object 2"/>
          <p:cNvSpPr txBox="1"/>
          <p:nvPr/>
        </p:nvSpPr>
        <p:spPr>
          <a:xfrm>
            <a:off x="2703449" y="1617795"/>
            <a:ext cx="9017000" cy="1562100"/>
          </a:xfrm>
          <a:prstGeom prst="rect">
            <a:avLst/>
          </a:prstGeom>
        </p:spPr>
        <p:txBody>
          <a:bodyPr vert="horz" wrap="square" lIns="0" tIns="158750" rIns="0" bIns="0" rtlCol="0">
            <a:spAutoFit/>
          </a:bodyPr>
          <a:lstStyle/>
          <a:p>
            <a:pPr marL="469900" indent="-457200">
              <a:lnSpc>
                <a:spcPct val="100000"/>
              </a:lnSpc>
              <a:spcBef>
                <a:spcPts val="1250"/>
              </a:spcBef>
              <a:buClr>
                <a:srgbClr val="1F3863"/>
              </a:buClr>
              <a:buFont typeface="Wingdings" panose="05000000000000000000"/>
              <a:buChar char=""/>
              <a:tabLst>
                <a:tab pos="469265" algn="l"/>
                <a:tab pos="469900" algn="l"/>
              </a:tabLst>
            </a:pPr>
            <a:r>
              <a:rPr sz="2400" dirty="0">
                <a:latin typeface="宋体" panose="02010600030101010101" pitchFamily="2" charset="-122"/>
                <a:cs typeface="宋体" panose="02010600030101010101" pitchFamily="2" charset="-122"/>
              </a:rPr>
              <a:t>诱导发情和同期发情在处理方法和效果上有何异同点？</a:t>
            </a:r>
            <a:endParaRPr sz="2400">
              <a:latin typeface="宋体" panose="02010600030101010101" pitchFamily="2" charset="-122"/>
              <a:cs typeface="宋体" panose="02010600030101010101" pitchFamily="2" charset="-122"/>
            </a:endParaRPr>
          </a:p>
          <a:p>
            <a:pPr marL="469900" indent="-457200">
              <a:lnSpc>
                <a:spcPct val="100000"/>
              </a:lnSpc>
              <a:spcBef>
                <a:spcPts val="1155"/>
              </a:spcBef>
              <a:buClr>
                <a:srgbClr val="1F3863"/>
              </a:buClr>
              <a:buFont typeface="Wingdings" panose="05000000000000000000"/>
              <a:buChar char=""/>
              <a:tabLst>
                <a:tab pos="469265" algn="l"/>
                <a:tab pos="469900" algn="l"/>
              </a:tabLst>
            </a:pPr>
            <a:r>
              <a:rPr sz="2400" spc="-5" dirty="0">
                <a:latin typeface="宋体" panose="02010600030101010101" pitchFamily="2" charset="-122"/>
                <a:cs typeface="宋体" panose="02010600030101010101" pitchFamily="2" charset="-122"/>
              </a:rPr>
              <a:t>从经济上和推广角度分析哪些同期发情方案更易得到广泛应用？</a:t>
            </a:r>
            <a:endParaRPr sz="2400">
              <a:latin typeface="宋体" panose="02010600030101010101" pitchFamily="2" charset="-122"/>
              <a:cs typeface="宋体" panose="02010600030101010101" pitchFamily="2" charset="-122"/>
            </a:endParaRPr>
          </a:p>
          <a:p>
            <a:pPr marL="469900" indent="-457200">
              <a:lnSpc>
                <a:spcPct val="100000"/>
              </a:lnSpc>
              <a:spcBef>
                <a:spcPts val="1150"/>
              </a:spcBef>
              <a:buClr>
                <a:srgbClr val="1F3863"/>
              </a:buClr>
              <a:buFont typeface="Wingdings" panose="05000000000000000000"/>
              <a:buChar char=""/>
              <a:tabLst>
                <a:tab pos="469265" algn="l"/>
                <a:tab pos="469900" algn="l"/>
              </a:tabLst>
            </a:pPr>
            <a:r>
              <a:rPr sz="2400" dirty="0">
                <a:latin typeface="宋体" panose="02010600030101010101" pitchFamily="2" charset="-122"/>
                <a:cs typeface="宋体" panose="02010600030101010101" pitchFamily="2" charset="-122"/>
              </a:rPr>
              <a:t>制定牛的同期发情、诱导发情和超数排卵方案。</a:t>
            </a:r>
            <a:endParaRPr sz="2400">
              <a:latin typeface="宋体" panose="02010600030101010101" pitchFamily="2" charset="-122"/>
              <a:cs typeface="宋体" panose="02010600030101010101" pitchFamily="2" charset="-122"/>
            </a:endParaRPr>
          </a:p>
        </p:txBody>
      </p:sp>
      <p:sp>
        <p:nvSpPr>
          <p:cNvPr id="5" name="object 5"/>
          <p:cNvSpPr/>
          <p:nvPr/>
        </p:nvSpPr>
        <p:spPr>
          <a:xfrm>
            <a:off x="524255" y="12191"/>
            <a:ext cx="4093464" cy="795527"/>
          </a:xfrm>
          <a:prstGeom prst="rect">
            <a:avLst/>
          </a:prstGeom>
          <a:blipFill>
            <a:blip r:embed="rId1" cstate="print"/>
            <a:stretch>
              <a:fillRect/>
            </a:stretch>
          </a:blipFill>
        </p:spPr>
        <p:txBody>
          <a:bodyPr wrap="square" lIns="0" tIns="0" rIns="0" bIns="0" rtlCol="0"/>
          <a:lstStyle/>
          <a:p/>
        </p:txBody>
      </p:sp>
      <p:sp>
        <p:nvSpPr>
          <p:cNvPr id="6" name="object 6"/>
          <p:cNvSpPr txBox="1"/>
          <p:nvPr/>
        </p:nvSpPr>
        <p:spPr>
          <a:xfrm>
            <a:off x="707847" y="163195"/>
            <a:ext cx="1252220" cy="504825"/>
          </a:xfrm>
          <a:prstGeom prst="rect">
            <a:avLst/>
          </a:prstGeom>
        </p:spPr>
        <p:txBody>
          <a:bodyPr vert="horz" wrap="square" lIns="0" tIns="12700" rIns="0" bIns="0" rtlCol="0">
            <a:spAutoFit/>
          </a:bodyPr>
          <a:lstStyle/>
          <a:p>
            <a:pPr marL="12700">
              <a:lnSpc>
                <a:spcPct val="100000"/>
              </a:lnSpc>
              <a:spcBef>
                <a:spcPts val="100"/>
              </a:spcBef>
            </a:pPr>
            <a:endParaRPr sz="3200">
              <a:latin typeface="黑体" panose="02010609060101010101" charset="-122"/>
              <a:cs typeface="黑体" panose="02010609060101010101" charset="-122"/>
            </a:endParaRPr>
          </a:p>
        </p:txBody>
      </p:sp>
      <p:sp>
        <p:nvSpPr>
          <p:cNvPr id="7" name="object 7"/>
          <p:cNvSpPr/>
          <p:nvPr/>
        </p:nvSpPr>
        <p:spPr>
          <a:xfrm>
            <a:off x="9201150" y="4005084"/>
            <a:ext cx="2127504" cy="2127758"/>
          </a:xfrm>
          <a:prstGeom prst="rect">
            <a:avLst/>
          </a:prstGeom>
          <a:blipFill>
            <a:blip r:embed="rId2" cstate="print"/>
            <a:stretch>
              <a:fillRect/>
            </a:stretch>
          </a:blipFill>
        </p:spPr>
        <p:txBody>
          <a:bodyPr wrap="square" lIns="0" tIns="0" rIns="0" bIns="0" rtlCol="0"/>
          <a:lstStyle/>
          <a:p/>
        </p:txBody>
      </p:sp>
      <p:sp>
        <p:nvSpPr>
          <p:cNvPr id="8" name="object 8"/>
          <p:cNvSpPr/>
          <p:nvPr/>
        </p:nvSpPr>
        <p:spPr>
          <a:xfrm>
            <a:off x="1127442" y="4103966"/>
            <a:ext cx="2563114" cy="2133346"/>
          </a:xfrm>
          <a:prstGeom prst="rect">
            <a:avLst/>
          </a:prstGeom>
          <a:blipFill>
            <a:blip r:embed="rId3" cstate="print"/>
            <a:stretch>
              <a:fillRect/>
            </a:stretch>
          </a:blipFill>
        </p:spPr>
        <p:txBody>
          <a:bodyPr wrap="square" lIns="0" tIns="0" rIns="0" bIns="0" rtlCol="0"/>
          <a:lstStyle/>
          <a:p/>
        </p:txBody>
      </p:sp>
      <p:sp>
        <p:nvSpPr>
          <p:cNvPr id="9" name="object 9"/>
          <p:cNvSpPr/>
          <p:nvPr/>
        </p:nvSpPr>
        <p:spPr>
          <a:xfrm>
            <a:off x="3895597" y="4095877"/>
            <a:ext cx="2259711" cy="2122170"/>
          </a:xfrm>
          <a:prstGeom prst="rect">
            <a:avLst/>
          </a:prstGeom>
          <a:blipFill>
            <a:blip r:embed="rId4" cstate="print"/>
            <a:stretch>
              <a:fillRect/>
            </a:stretch>
          </a:blipFill>
        </p:spPr>
        <p:txBody>
          <a:bodyPr wrap="square" lIns="0" tIns="0" rIns="0" bIns="0" rtlCol="0"/>
          <a:lstStyle/>
          <a:p/>
        </p:txBody>
      </p:sp>
      <p:sp>
        <p:nvSpPr>
          <p:cNvPr id="10" name="object 10"/>
          <p:cNvSpPr/>
          <p:nvPr/>
        </p:nvSpPr>
        <p:spPr>
          <a:xfrm>
            <a:off x="6356222" y="4044403"/>
            <a:ext cx="2624201" cy="2144649"/>
          </a:xfrm>
          <a:prstGeom prst="rect">
            <a:avLst/>
          </a:prstGeom>
          <a:blipFill>
            <a:blip r:embed="rId5" cstate="print"/>
            <a:stretch>
              <a:fillRect/>
            </a:stretch>
          </a:blipFill>
        </p:spPr>
        <p:txBody>
          <a:bodyPr wrap="square" lIns="0" tIns="0" rIns="0" bIns="0" rtlCol="0"/>
          <a:lstStyle/>
          <a:p/>
        </p:txBody>
      </p:sp>
      <p:sp>
        <p:nvSpPr>
          <p:cNvPr id="11" name="object 11"/>
          <p:cNvSpPr/>
          <p:nvPr/>
        </p:nvSpPr>
        <p:spPr>
          <a:xfrm>
            <a:off x="191338" y="970407"/>
            <a:ext cx="2286000" cy="2857500"/>
          </a:xfrm>
          <a:prstGeom prst="rect">
            <a:avLst/>
          </a:prstGeom>
          <a:blipFill>
            <a:blip r:embed="rId6" cstate="print"/>
            <a:stretch>
              <a:fillRect/>
            </a:stretch>
          </a:blipFill>
        </p:spPr>
        <p:txBody>
          <a:bodyPr wrap="square" lIns="0" tIns="0" rIns="0" bIns="0" rtlCol="0"/>
          <a:lstStyle/>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0" dirty="0"/>
              <a:t>一</a:t>
            </a:r>
            <a:r>
              <a:rPr dirty="0"/>
              <a:t>、</a:t>
            </a:r>
            <a:r>
              <a:rPr spc="-10" dirty="0"/>
              <a:t>同期</a:t>
            </a:r>
            <a:r>
              <a:rPr spc="-5" dirty="0"/>
              <a:t>发</a:t>
            </a:r>
            <a:r>
              <a:rPr spc="-10" dirty="0"/>
              <a:t>情</a:t>
            </a:r>
            <a:endParaRPr spc="-10" dirty="0"/>
          </a:p>
        </p:txBody>
      </p:sp>
      <p:sp>
        <p:nvSpPr>
          <p:cNvPr id="6" name="object 6"/>
          <p:cNvSpPr/>
          <p:nvPr/>
        </p:nvSpPr>
        <p:spPr>
          <a:xfrm>
            <a:off x="767410" y="1412747"/>
            <a:ext cx="10873740" cy="1296670"/>
          </a:xfrm>
          <a:custGeom>
            <a:avLst/>
            <a:gdLst/>
            <a:ahLst/>
            <a:cxnLst/>
            <a:rect l="l" t="t" r="r" b="b"/>
            <a:pathLst>
              <a:path w="10873740" h="1296670">
                <a:moveTo>
                  <a:pt x="10657128" y="0"/>
                </a:moveTo>
                <a:lnTo>
                  <a:pt x="216027" y="0"/>
                </a:lnTo>
                <a:lnTo>
                  <a:pt x="166491" y="5708"/>
                </a:lnTo>
                <a:lnTo>
                  <a:pt x="121020" y="21966"/>
                </a:lnTo>
                <a:lnTo>
                  <a:pt x="80909" y="47476"/>
                </a:lnTo>
                <a:lnTo>
                  <a:pt x="47456" y="80936"/>
                </a:lnTo>
                <a:lnTo>
                  <a:pt x="21955" y="121048"/>
                </a:lnTo>
                <a:lnTo>
                  <a:pt x="5705" y="166511"/>
                </a:lnTo>
                <a:lnTo>
                  <a:pt x="0" y="216026"/>
                </a:lnTo>
                <a:lnTo>
                  <a:pt x="0" y="1080135"/>
                </a:lnTo>
                <a:lnTo>
                  <a:pt x="5705" y="1129690"/>
                </a:lnTo>
                <a:lnTo>
                  <a:pt x="21955" y="1175169"/>
                </a:lnTo>
                <a:lnTo>
                  <a:pt x="47456" y="1215278"/>
                </a:lnTo>
                <a:lnTo>
                  <a:pt x="80909" y="1248725"/>
                </a:lnTo>
                <a:lnTo>
                  <a:pt x="121020" y="1274217"/>
                </a:lnTo>
                <a:lnTo>
                  <a:pt x="166491" y="1290460"/>
                </a:lnTo>
                <a:lnTo>
                  <a:pt x="216027" y="1296162"/>
                </a:lnTo>
                <a:lnTo>
                  <a:pt x="10657128" y="1296162"/>
                </a:lnTo>
                <a:lnTo>
                  <a:pt x="10706684" y="1290460"/>
                </a:lnTo>
                <a:lnTo>
                  <a:pt x="10752163" y="1274217"/>
                </a:lnTo>
                <a:lnTo>
                  <a:pt x="10792272" y="1248725"/>
                </a:lnTo>
                <a:lnTo>
                  <a:pt x="10825719" y="1215278"/>
                </a:lnTo>
                <a:lnTo>
                  <a:pt x="10851211" y="1175169"/>
                </a:lnTo>
                <a:lnTo>
                  <a:pt x="10867454" y="1129690"/>
                </a:lnTo>
                <a:lnTo>
                  <a:pt x="10873155" y="1080135"/>
                </a:lnTo>
                <a:lnTo>
                  <a:pt x="10873155" y="216026"/>
                </a:lnTo>
                <a:lnTo>
                  <a:pt x="10867454" y="166511"/>
                </a:lnTo>
                <a:lnTo>
                  <a:pt x="10851211" y="121048"/>
                </a:lnTo>
                <a:lnTo>
                  <a:pt x="10825719" y="80936"/>
                </a:lnTo>
                <a:lnTo>
                  <a:pt x="10792272" y="47476"/>
                </a:lnTo>
                <a:lnTo>
                  <a:pt x="10752163" y="21966"/>
                </a:lnTo>
                <a:lnTo>
                  <a:pt x="10706684" y="5708"/>
                </a:lnTo>
                <a:lnTo>
                  <a:pt x="10657128" y="0"/>
                </a:lnTo>
                <a:close/>
              </a:path>
            </a:pathLst>
          </a:custGeom>
          <a:solidFill>
            <a:srgbClr val="FFC000">
              <a:alpha val="32156"/>
            </a:srgbClr>
          </a:solidFill>
        </p:spPr>
        <p:txBody>
          <a:bodyPr wrap="square" lIns="0" tIns="0" rIns="0" bIns="0" rtlCol="0"/>
          <a:lstStyle/>
          <a:p/>
        </p:txBody>
      </p:sp>
      <p:sp>
        <p:nvSpPr>
          <p:cNvPr id="7" name="object 7"/>
          <p:cNvSpPr/>
          <p:nvPr/>
        </p:nvSpPr>
        <p:spPr>
          <a:xfrm>
            <a:off x="767410" y="1412747"/>
            <a:ext cx="10873740" cy="1296670"/>
          </a:xfrm>
          <a:custGeom>
            <a:avLst/>
            <a:gdLst/>
            <a:ahLst/>
            <a:cxnLst/>
            <a:rect l="l" t="t" r="r" b="b"/>
            <a:pathLst>
              <a:path w="10873740" h="1296670">
                <a:moveTo>
                  <a:pt x="0" y="216026"/>
                </a:moveTo>
                <a:lnTo>
                  <a:pt x="5705" y="166511"/>
                </a:lnTo>
                <a:lnTo>
                  <a:pt x="21955" y="121048"/>
                </a:lnTo>
                <a:lnTo>
                  <a:pt x="47456" y="80936"/>
                </a:lnTo>
                <a:lnTo>
                  <a:pt x="80909" y="47476"/>
                </a:lnTo>
                <a:lnTo>
                  <a:pt x="121020" y="21966"/>
                </a:lnTo>
                <a:lnTo>
                  <a:pt x="166491" y="5708"/>
                </a:lnTo>
                <a:lnTo>
                  <a:pt x="216027" y="0"/>
                </a:lnTo>
                <a:lnTo>
                  <a:pt x="10657128" y="0"/>
                </a:lnTo>
                <a:lnTo>
                  <a:pt x="10706684" y="5708"/>
                </a:lnTo>
                <a:lnTo>
                  <a:pt x="10752163" y="21966"/>
                </a:lnTo>
                <a:lnTo>
                  <a:pt x="10792272" y="47476"/>
                </a:lnTo>
                <a:lnTo>
                  <a:pt x="10825719" y="80936"/>
                </a:lnTo>
                <a:lnTo>
                  <a:pt x="10851211" y="121048"/>
                </a:lnTo>
                <a:lnTo>
                  <a:pt x="10867454" y="166511"/>
                </a:lnTo>
                <a:lnTo>
                  <a:pt x="10873155" y="216026"/>
                </a:lnTo>
                <a:lnTo>
                  <a:pt x="10873155" y="1080135"/>
                </a:lnTo>
                <a:lnTo>
                  <a:pt x="10867454" y="1129690"/>
                </a:lnTo>
                <a:lnTo>
                  <a:pt x="10851211" y="1175169"/>
                </a:lnTo>
                <a:lnTo>
                  <a:pt x="10825719" y="1215278"/>
                </a:lnTo>
                <a:lnTo>
                  <a:pt x="10792272" y="1248725"/>
                </a:lnTo>
                <a:lnTo>
                  <a:pt x="10752163" y="1274217"/>
                </a:lnTo>
                <a:lnTo>
                  <a:pt x="10706684" y="1290460"/>
                </a:lnTo>
                <a:lnTo>
                  <a:pt x="10657128" y="1296162"/>
                </a:lnTo>
                <a:lnTo>
                  <a:pt x="216027" y="1296162"/>
                </a:lnTo>
                <a:lnTo>
                  <a:pt x="166491" y="1290460"/>
                </a:lnTo>
                <a:lnTo>
                  <a:pt x="121020" y="1274217"/>
                </a:lnTo>
                <a:lnTo>
                  <a:pt x="80909" y="1248725"/>
                </a:lnTo>
                <a:lnTo>
                  <a:pt x="47456" y="1215278"/>
                </a:lnTo>
                <a:lnTo>
                  <a:pt x="21955" y="1175169"/>
                </a:lnTo>
                <a:lnTo>
                  <a:pt x="5705" y="1129690"/>
                </a:lnTo>
                <a:lnTo>
                  <a:pt x="0" y="1080135"/>
                </a:lnTo>
                <a:lnTo>
                  <a:pt x="0" y="216026"/>
                </a:lnTo>
                <a:close/>
              </a:path>
            </a:pathLst>
          </a:custGeom>
          <a:ln w="50799">
            <a:solidFill>
              <a:srgbClr val="6FAC46"/>
            </a:solidFill>
            <a:prstDash val="lgDash"/>
          </a:ln>
        </p:spPr>
        <p:txBody>
          <a:bodyPr wrap="square" lIns="0" tIns="0" rIns="0" bIns="0" rtlCol="0"/>
          <a:lstStyle/>
          <a:p/>
        </p:txBody>
      </p:sp>
      <p:sp>
        <p:nvSpPr>
          <p:cNvPr id="8" name="object 8"/>
          <p:cNvSpPr/>
          <p:nvPr/>
        </p:nvSpPr>
        <p:spPr>
          <a:xfrm>
            <a:off x="2417191" y="1949957"/>
            <a:ext cx="1833880" cy="0"/>
          </a:xfrm>
          <a:custGeom>
            <a:avLst/>
            <a:gdLst/>
            <a:ahLst/>
            <a:cxnLst/>
            <a:rect l="l" t="t" r="r" b="b"/>
            <a:pathLst>
              <a:path w="1833879">
                <a:moveTo>
                  <a:pt x="0" y="0"/>
                </a:moveTo>
                <a:lnTo>
                  <a:pt x="1833372" y="0"/>
                </a:lnTo>
              </a:path>
            </a:pathLst>
          </a:custGeom>
          <a:ln w="6096">
            <a:solidFill>
              <a:srgbClr val="1F4E79"/>
            </a:solidFill>
          </a:ln>
        </p:spPr>
        <p:txBody>
          <a:bodyPr wrap="square" lIns="0" tIns="0" rIns="0" bIns="0" rtlCol="0"/>
          <a:lstStyle/>
          <a:p/>
        </p:txBody>
      </p:sp>
      <p:sp>
        <p:nvSpPr>
          <p:cNvPr id="9" name="object 9"/>
          <p:cNvSpPr/>
          <p:nvPr/>
        </p:nvSpPr>
        <p:spPr>
          <a:xfrm>
            <a:off x="5164963" y="1949957"/>
            <a:ext cx="609600" cy="0"/>
          </a:xfrm>
          <a:custGeom>
            <a:avLst/>
            <a:gdLst/>
            <a:ahLst/>
            <a:cxnLst/>
            <a:rect l="l" t="t" r="r" b="b"/>
            <a:pathLst>
              <a:path w="609600">
                <a:moveTo>
                  <a:pt x="0" y="0"/>
                </a:moveTo>
                <a:lnTo>
                  <a:pt x="609600" y="0"/>
                </a:lnTo>
              </a:path>
            </a:pathLst>
          </a:custGeom>
          <a:ln w="6096">
            <a:solidFill>
              <a:srgbClr val="843B0C"/>
            </a:solidFill>
          </a:ln>
        </p:spPr>
        <p:txBody>
          <a:bodyPr wrap="square" lIns="0" tIns="0" rIns="0" bIns="0" rtlCol="0"/>
          <a:lstStyle/>
          <a:p/>
        </p:txBody>
      </p:sp>
      <p:sp>
        <p:nvSpPr>
          <p:cNvPr id="10" name="object 10"/>
          <p:cNvSpPr/>
          <p:nvPr/>
        </p:nvSpPr>
        <p:spPr>
          <a:xfrm>
            <a:off x="8822563" y="1949957"/>
            <a:ext cx="609600" cy="0"/>
          </a:xfrm>
          <a:custGeom>
            <a:avLst/>
            <a:gdLst/>
            <a:ahLst/>
            <a:cxnLst/>
            <a:rect l="l" t="t" r="r" b="b"/>
            <a:pathLst>
              <a:path w="609600">
                <a:moveTo>
                  <a:pt x="0" y="0"/>
                </a:moveTo>
                <a:lnTo>
                  <a:pt x="609600" y="0"/>
                </a:lnTo>
              </a:path>
            </a:pathLst>
          </a:custGeom>
          <a:ln w="6096">
            <a:solidFill>
              <a:srgbClr val="FF0000"/>
            </a:solidFill>
          </a:ln>
        </p:spPr>
        <p:txBody>
          <a:bodyPr wrap="square" lIns="0" tIns="0" rIns="0" bIns="0" rtlCol="0"/>
          <a:lstStyle/>
          <a:p/>
        </p:txBody>
      </p:sp>
      <p:sp>
        <p:nvSpPr>
          <p:cNvPr id="12" name="object 12"/>
          <p:cNvSpPr txBox="1">
            <a:spLocks noGrp="1"/>
          </p:cNvSpPr>
          <p:nvPr>
            <p:ph idx="1"/>
          </p:nvPr>
        </p:nvSpPr>
        <p:spPr>
          <a:xfrm>
            <a:off x="699770" y="1412875"/>
            <a:ext cx="10515600" cy="4798695"/>
          </a:xfrm>
          <a:prstGeom prst="rect">
            <a:avLst/>
          </a:prstGeom>
        </p:spPr>
        <p:txBody>
          <a:bodyPr vert="horz" wrap="square" lIns="0" tIns="158750" rIns="0" bIns="0" rtlCol="0">
            <a:spAutoFit/>
          </a:bodyPr>
          <a:lstStyle/>
          <a:p>
            <a:pPr marL="656590">
              <a:lnSpc>
                <a:spcPct val="100000"/>
              </a:lnSpc>
              <a:spcBef>
                <a:spcPts val="1250"/>
              </a:spcBef>
            </a:pPr>
            <a:r>
              <a:rPr dirty="0"/>
              <a:t>对处于</a:t>
            </a:r>
            <a:r>
              <a:rPr b="1" spc="0" dirty="0">
                <a:solidFill>
                  <a:srgbClr val="1F4E79"/>
                </a:solidFill>
                <a:latin typeface="微软雅黑" panose="020B0503020204020204" charset="-122"/>
                <a:cs typeface="微软雅黑" panose="020B0503020204020204" charset="-122"/>
              </a:rPr>
              <a:t>不同发</a:t>
            </a:r>
            <a:r>
              <a:rPr b="1" dirty="0">
                <a:solidFill>
                  <a:srgbClr val="1F4E79"/>
                </a:solidFill>
                <a:latin typeface="微软雅黑" panose="020B0503020204020204" charset="-122"/>
                <a:cs typeface="微软雅黑" panose="020B0503020204020204" charset="-122"/>
              </a:rPr>
              <a:t>情周</a:t>
            </a:r>
            <a:r>
              <a:rPr b="1" spc="5" dirty="0">
                <a:solidFill>
                  <a:srgbClr val="1F4E79"/>
                </a:solidFill>
                <a:latin typeface="微软雅黑" panose="020B0503020204020204" charset="-122"/>
                <a:cs typeface="微软雅黑" panose="020B0503020204020204" charset="-122"/>
              </a:rPr>
              <a:t>期</a:t>
            </a:r>
            <a:r>
              <a:rPr dirty="0"/>
              <a:t>进程或</a:t>
            </a:r>
            <a:r>
              <a:rPr b="1" dirty="0">
                <a:solidFill>
                  <a:srgbClr val="843B0C"/>
                </a:solidFill>
                <a:latin typeface="微软雅黑" panose="020B0503020204020204" charset="-122"/>
                <a:cs typeface="微软雅黑" panose="020B0503020204020204" charset="-122"/>
              </a:rPr>
              <a:t>乏情</a:t>
            </a:r>
            <a:r>
              <a:rPr dirty="0"/>
              <a:t>状态的群体母畜，利用</a:t>
            </a:r>
            <a:r>
              <a:rPr b="1" dirty="0">
                <a:solidFill>
                  <a:srgbClr val="FF0000"/>
                </a:solidFill>
                <a:latin typeface="微软雅黑" panose="020B0503020204020204" charset="-122"/>
                <a:cs typeface="微软雅黑" panose="020B0503020204020204" charset="-122"/>
              </a:rPr>
              <a:t>激素</a:t>
            </a:r>
            <a:r>
              <a:rPr dirty="0"/>
              <a:t>人为调控并使</a:t>
            </a:r>
            <a:r>
              <a:rPr spc="-5" dirty="0"/>
              <a:t>它们在预定时间内集中发情的技术称为同期发情。</a:t>
            </a:r>
            <a:endParaRPr spc="-5" dirty="0"/>
          </a:p>
          <a:p>
            <a:pPr>
              <a:lnSpc>
                <a:spcPct val="100000"/>
              </a:lnSpc>
              <a:spcBef>
                <a:spcPts val="30"/>
              </a:spcBef>
            </a:pPr>
            <a:endParaRPr sz="4250">
              <a:latin typeface="Times New Roman" panose="02020603050405020304"/>
              <a:cs typeface="Times New Roman" panose="02020603050405020304"/>
            </a:endParaRPr>
          </a:p>
          <a:p>
            <a:pPr marL="12700">
              <a:lnSpc>
                <a:spcPct val="100000"/>
              </a:lnSpc>
              <a:spcBef>
                <a:spcPts val="5"/>
              </a:spcBef>
            </a:pPr>
            <a:r>
              <a:rPr b="1" spc="0" dirty="0">
                <a:solidFill>
                  <a:srgbClr val="FF0000"/>
                </a:solidFill>
                <a:latin typeface="微软雅黑" panose="020B0503020204020204" charset="-122"/>
                <a:cs typeface="微软雅黑" panose="020B0503020204020204" charset="-122"/>
              </a:rPr>
              <a:t>意义：</a:t>
            </a:r>
            <a:endParaRPr b="1" spc="0" dirty="0">
              <a:solidFill>
                <a:srgbClr val="FF0000"/>
              </a:solidFill>
              <a:latin typeface="微软雅黑" panose="020B0503020204020204" charset="-122"/>
              <a:cs typeface="微软雅黑" panose="020B0503020204020204" charset="-122"/>
            </a:endParaRPr>
          </a:p>
          <a:p>
            <a:pPr marL="228600">
              <a:lnSpc>
                <a:spcPct val="100000"/>
              </a:lnSpc>
              <a:spcBef>
                <a:spcPts val="2225"/>
              </a:spcBef>
            </a:pPr>
            <a:r>
              <a:rPr spc="280" dirty="0"/>
              <a:t>1</a:t>
            </a:r>
            <a:r>
              <a:rPr dirty="0"/>
              <a:t>、有利于人工授精技术的推广；</a:t>
            </a:r>
            <a:endParaRPr dirty="0"/>
          </a:p>
          <a:p>
            <a:pPr marL="228600">
              <a:lnSpc>
                <a:spcPct val="100000"/>
              </a:lnSpc>
              <a:spcBef>
                <a:spcPts val="1990"/>
              </a:spcBef>
            </a:pPr>
            <a:r>
              <a:rPr spc="280" dirty="0"/>
              <a:t>2</a:t>
            </a:r>
            <a:r>
              <a:rPr lang="zh-CN" spc="280" dirty="0"/>
              <a:t>、</a:t>
            </a:r>
            <a:r>
              <a:rPr dirty="0">
                <a:latin typeface="宋体" panose="02010600030101010101" pitchFamily="2" charset="-122"/>
                <a:cs typeface="宋体" panose="02010600030101010101" pitchFamily="2" charset="-122"/>
                <a:sym typeface="+mn-ea"/>
              </a:rPr>
              <a:t>便于合理组织集约化生产，实施科学化饲养管理；</a:t>
            </a:r>
            <a:endParaRPr spc="280" dirty="0"/>
          </a:p>
          <a:p>
            <a:pPr marL="228600">
              <a:lnSpc>
                <a:spcPct val="100000"/>
              </a:lnSpc>
              <a:spcBef>
                <a:spcPts val="1655"/>
              </a:spcBef>
            </a:pPr>
            <a:r>
              <a:rPr spc="280" dirty="0"/>
              <a:t>3</a:t>
            </a:r>
            <a:r>
              <a:rPr dirty="0"/>
              <a:t>、提高繁殖力；</a:t>
            </a:r>
            <a:endParaRPr dirty="0"/>
          </a:p>
          <a:p>
            <a:pPr marL="228600">
              <a:lnSpc>
                <a:spcPct val="100000"/>
              </a:lnSpc>
              <a:spcBef>
                <a:spcPts val="1660"/>
              </a:spcBef>
            </a:pPr>
            <a:r>
              <a:rPr spc="275" dirty="0"/>
              <a:t>4</a:t>
            </a:r>
            <a:r>
              <a:rPr spc="-5" dirty="0"/>
              <a:t>、为胚胎移植创造条件。</a:t>
            </a:r>
            <a:endParaRPr spc="-5" dirty="0"/>
          </a:p>
        </p:txBody>
      </p:sp>
      <p:sp>
        <p:nvSpPr>
          <p:cNvPr id="13" name="object 13"/>
          <p:cNvSpPr/>
          <p:nvPr/>
        </p:nvSpPr>
        <p:spPr>
          <a:xfrm>
            <a:off x="8256269" y="3088132"/>
            <a:ext cx="3694810" cy="1895221"/>
          </a:xfrm>
          <a:prstGeom prst="rect">
            <a:avLst/>
          </a:prstGeom>
          <a:blipFill>
            <a:blip r:embed="rId2" cstate="print"/>
            <a:stretch>
              <a:fillRect/>
            </a:stretch>
          </a:blipFill>
        </p:spPr>
        <p:txBody>
          <a:bodyPr wrap="square" lIns="0" tIns="0" rIns="0" bIns="0" rtlCol="0"/>
          <a:lstStyle/>
          <a:p/>
        </p:txBody>
      </p:sp>
      <p:sp>
        <p:nvSpPr>
          <p:cNvPr id="14" name="object 14"/>
          <p:cNvSpPr/>
          <p:nvPr/>
        </p:nvSpPr>
        <p:spPr>
          <a:xfrm>
            <a:off x="6770751" y="5114556"/>
            <a:ext cx="5181600" cy="1371600"/>
          </a:xfrm>
          <a:prstGeom prst="rect">
            <a:avLst/>
          </a:prstGeom>
          <a:blipFill>
            <a:blip r:embed="rId3" cstate="print"/>
            <a:stretch>
              <a:fillRect/>
            </a:stretch>
          </a:blipFill>
        </p:spPr>
        <p:txBody>
          <a:bodyPr wrap="square" lIns="0" tIns="0" rIns="0" bIns="0" rtlCol="0"/>
          <a:lstStyle/>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内容占位符 18"/>
          <p:cNvSpPr>
            <a:spLocks noGrp="1"/>
          </p:cNvSpPr>
          <p:nvPr>
            <p:ph idx="1"/>
          </p:nvPr>
        </p:nvSpPr>
        <p:spPr/>
        <p:txBody>
          <a:bodyPr/>
          <a:p>
            <a:endParaRPr lang="zh-CN" altLang="en-US"/>
          </a:p>
        </p:txBody>
      </p:sp>
      <p:sp>
        <p:nvSpPr>
          <p:cNvPr id="4"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0" dirty="0"/>
              <a:t>一</a:t>
            </a:r>
            <a:r>
              <a:rPr dirty="0"/>
              <a:t>、</a:t>
            </a:r>
            <a:r>
              <a:rPr spc="-10" dirty="0"/>
              <a:t>同期</a:t>
            </a:r>
            <a:r>
              <a:rPr spc="-5" dirty="0"/>
              <a:t>发</a:t>
            </a:r>
            <a:r>
              <a:rPr spc="-10" dirty="0"/>
              <a:t>情</a:t>
            </a:r>
            <a:endParaRPr spc="-10" dirty="0"/>
          </a:p>
        </p:txBody>
      </p:sp>
      <p:sp>
        <p:nvSpPr>
          <p:cNvPr id="6" name="object 6"/>
          <p:cNvSpPr/>
          <p:nvPr/>
        </p:nvSpPr>
        <p:spPr>
          <a:xfrm>
            <a:off x="2207514" y="1700783"/>
            <a:ext cx="720090" cy="1656714"/>
          </a:xfrm>
          <a:custGeom>
            <a:avLst/>
            <a:gdLst/>
            <a:ahLst/>
            <a:cxnLst/>
            <a:rect l="l" t="t" r="r" b="b"/>
            <a:pathLst>
              <a:path w="720089" h="1656714">
                <a:moveTo>
                  <a:pt x="720090" y="1656206"/>
                </a:moveTo>
                <a:lnTo>
                  <a:pt x="647554" y="1654985"/>
                </a:lnTo>
                <a:lnTo>
                  <a:pt x="579983" y="1651484"/>
                </a:lnTo>
                <a:lnTo>
                  <a:pt x="518826" y="1645946"/>
                </a:lnTo>
                <a:lnTo>
                  <a:pt x="465534" y="1638617"/>
                </a:lnTo>
                <a:lnTo>
                  <a:pt x="421559" y="1629740"/>
                </a:lnTo>
                <a:lnTo>
                  <a:pt x="367363" y="1608319"/>
                </a:lnTo>
                <a:lnTo>
                  <a:pt x="360044" y="1596263"/>
                </a:lnTo>
                <a:lnTo>
                  <a:pt x="360044" y="888111"/>
                </a:lnTo>
                <a:lnTo>
                  <a:pt x="352731" y="876018"/>
                </a:lnTo>
                <a:lnTo>
                  <a:pt x="298564" y="854577"/>
                </a:lnTo>
                <a:lnTo>
                  <a:pt x="254603" y="845708"/>
                </a:lnTo>
                <a:lnTo>
                  <a:pt x="201319" y="838393"/>
                </a:lnTo>
                <a:lnTo>
                  <a:pt x="140160" y="832871"/>
                </a:lnTo>
                <a:lnTo>
                  <a:pt x="72571" y="829383"/>
                </a:lnTo>
                <a:lnTo>
                  <a:pt x="0" y="828166"/>
                </a:lnTo>
                <a:lnTo>
                  <a:pt x="72571" y="826945"/>
                </a:lnTo>
                <a:lnTo>
                  <a:pt x="140160" y="823442"/>
                </a:lnTo>
                <a:lnTo>
                  <a:pt x="201319" y="817900"/>
                </a:lnTo>
                <a:lnTo>
                  <a:pt x="254603" y="810561"/>
                </a:lnTo>
                <a:lnTo>
                  <a:pt x="298564" y="801669"/>
                </a:lnTo>
                <a:lnTo>
                  <a:pt x="352731" y="780193"/>
                </a:lnTo>
                <a:lnTo>
                  <a:pt x="360044" y="768095"/>
                </a:lnTo>
                <a:lnTo>
                  <a:pt x="360044" y="60070"/>
                </a:lnTo>
                <a:lnTo>
                  <a:pt x="367363" y="47973"/>
                </a:lnTo>
                <a:lnTo>
                  <a:pt x="421559" y="26497"/>
                </a:lnTo>
                <a:lnTo>
                  <a:pt x="465534" y="17605"/>
                </a:lnTo>
                <a:lnTo>
                  <a:pt x="518826" y="10266"/>
                </a:lnTo>
                <a:lnTo>
                  <a:pt x="579983" y="4724"/>
                </a:lnTo>
                <a:lnTo>
                  <a:pt x="647554" y="1221"/>
                </a:lnTo>
                <a:lnTo>
                  <a:pt x="720090" y="0"/>
                </a:lnTo>
              </a:path>
            </a:pathLst>
          </a:custGeom>
          <a:ln w="25400">
            <a:solidFill>
              <a:srgbClr val="5B9BD4"/>
            </a:solidFill>
          </a:ln>
        </p:spPr>
        <p:txBody>
          <a:bodyPr wrap="square" lIns="0" tIns="0" rIns="0" bIns="0" rtlCol="0"/>
          <a:lstStyle/>
          <a:p/>
        </p:txBody>
      </p:sp>
      <p:sp>
        <p:nvSpPr>
          <p:cNvPr id="7" name="object 7"/>
          <p:cNvSpPr txBox="1"/>
          <p:nvPr/>
        </p:nvSpPr>
        <p:spPr>
          <a:xfrm>
            <a:off x="774293" y="1507616"/>
            <a:ext cx="3187700" cy="2063750"/>
          </a:xfrm>
          <a:prstGeom prst="rect">
            <a:avLst/>
          </a:prstGeom>
        </p:spPr>
        <p:txBody>
          <a:bodyPr vert="horz" wrap="square" lIns="0" tIns="12700" rIns="0" bIns="0" rtlCol="0">
            <a:spAutoFit/>
          </a:bodyPr>
          <a:lstStyle/>
          <a:p>
            <a:pPr marR="15240" algn="r">
              <a:lnSpc>
                <a:spcPct val="100000"/>
              </a:lnSpc>
              <a:spcBef>
                <a:spcPts val="100"/>
              </a:spcBef>
            </a:pPr>
            <a:r>
              <a:rPr sz="2400" b="1" spc="5" dirty="0">
                <a:solidFill>
                  <a:schemeClr val="tx1"/>
                </a:solidFill>
                <a:latin typeface="微软雅黑" panose="020B0503020204020204" charset="-122"/>
                <a:cs typeface="微软雅黑" panose="020B0503020204020204" charset="-122"/>
              </a:rPr>
              <a:t>卵泡期</a:t>
            </a:r>
            <a:endParaRPr sz="2400">
              <a:solidFill>
                <a:schemeClr val="tx1"/>
              </a:solidFill>
              <a:latin typeface="微软雅黑" panose="020B0503020204020204" charset="-122"/>
              <a:cs typeface="微软雅黑" panose="020B0503020204020204" charset="-122"/>
            </a:endParaRPr>
          </a:p>
          <a:p>
            <a:pPr>
              <a:lnSpc>
                <a:spcPct val="100000"/>
              </a:lnSpc>
              <a:spcBef>
                <a:spcPts val="15"/>
              </a:spcBef>
            </a:pPr>
            <a:endParaRPr sz="3050">
              <a:latin typeface="Times New Roman" panose="02020603050405020304"/>
              <a:cs typeface="Times New Roman" panose="02020603050405020304"/>
            </a:endParaRPr>
          </a:p>
          <a:p>
            <a:pPr marL="12700">
              <a:lnSpc>
                <a:spcPct val="100000"/>
              </a:lnSpc>
            </a:pPr>
            <a:r>
              <a:rPr sz="2400" b="1" spc="0" dirty="0">
                <a:solidFill>
                  <a:srgbClr val="FF0000"/>
                </a:solidFill>
                <a:latin typeface="微软雅黑" panose="020B0503020204020204" charset="-122"/>
                <a:cs typeface="微软雅黑" panose="020B0503020204020204" charset="-122"/>
              </a:rPr>
              <a:t>发情周期</a:t>
            </a:r>
            <a:endParaRPr sz="2400">
              <a:latin typeface="微软雅黑" panose="020B0503020204020204" charset="-122"/>
              <a:cs typeface="微软雅黑" panose="020B0503020204020204" charset="-122"/>
            </a:endParaRPr>
          </a:p>
          <a:p>
            <a:pPr>
              <a:lnSpc>
                <a:spcPct val="100000"/>
              </a:lnSpc>
              <a:spcBef>
                <a:spcPts val="20"/>
              </a:spcBef>
            </a:pPr>
            <a:endParaRPr sz="3050">
              <a:latin typeface="Times New Roman" panose="02020603050405020304"/>
              <a:cs typeface="Times New Roman" panose="02020603050405020304"/>
            </a:endParaRPr>
          </a:p>
          <a:p>
            <a:pPr marR="5080" algn="r">
              <a:lnSpc>
                <a:spcPct val="100000"/>
              </a:lnSpc>
            </a:pPr>
            <a:r>
              <a:rPr sz="2400" b="1" spc="0" dirty="0">
                <a:solidFill>
                  <a:schemeClr val="tx1"/>
                </a:solidFill>
                <a:latin typeface="微软雅黑" panose="020B0503020204020204" charset="-122"/>
                <a:cs typeface="微软雅黑" panose="020B0503020204020204" charset="-122"/>
              </a:rPr>
              <a:t>黄体期</a:t>
            </a:r>
            <a:endParaRPr sz="2400" b="1" spc="0" dirty="0">
              <a:solidFill>
                <a:schemeClr val="tx1"/>
              </a:solidFill>
              <a:latin typeface="微软雅黑" panose="020B0503020204020204" charset="-122"/>
              <a:cs typeface="微软雅黑" panose="020B0503020204020204" charset="-122"/>
            </a:endParaRPr>
          </a:p>
        </p:txBody>
      </p:sp>
      <p:sp>
        <p:nvSpPr>
          <p:cNvPr id="8" name="object 8"/>
          <p:cNvSpPr/>
          <p:nvPr/>
        </p:nvSpPr>
        <p:spPr>
          <a:xfrm>
            <a:off x="4943855" y="1484757"/>
            <a:ext cx="6685407" cy="2088261"/>
          </a:xfrm>
          <a:prstGeom prst="rect">
            <a:avLst/>
          </a:prstGeom>
          <a:blipFill>
            <a:blip r:embed="rId2" cstate="print"/>
            <a:stretch>
              <a:fillRect/>
            </a:stretch>
          </a:blipFill>
        </p:spPr>
        <p:txBody>
          <a:bodyPr wrap="square" lIns="0" tIns="0" rIns="0" bIns="0" rtlCol="0"/>
          <a:lstStyle/>
          <a:p/>
        </p:txBody>
      </p:sp>
      <p:sp>
        <p:nvSpPr>
          <p:cNvPr id="9" name="object 9"/>
          <p:cNvSpPr/>
          <p:nvPr/>
        </p:nvSpPr>
        <p:spPr>
          <a:xfrm>
            <a:off x="5951982" y="3284982"/>
            <a:ext cx="0" cy="432434"/>
          </a:xfrm>
          <a:custGeom>
            <a:avLst/>
            <a:gdLst/>
            <a:ahLst/>
            <a:cxnLst/>
            <a:rect l="l" t="t" r="r" b="b"/>
            <a:pathLst>
              <a:path h="432435">
                <a:moveTo>
                  <a:pt x="0" y="0"/>
                </a:moveTo>
                <a:lnTo>
                  <a:pt x="0" y="432053"/>
                </a:lnTo>
              </a:path>
            </a:pathLst>
          </a:custGeom>
          <a:ln w="25400">
            <a:solidFill>
              <a:srgbClr val="000000"/>
            </a:solidFill>
          </a:ln>
        </p:spPr>
        <p:txBody>
          <a:bodyPr wrap="square" lIns="0" tIns="0" rIns="0" bIns="0" rtlCol="0"/>
          <a:lstStyle/>
          <a:p/>
        </p:txBody>
      </p:sp>
      <p:sp>
        <p:nvSpPr>
          <p:cNvPr id="10" name="object 10"/>
          <p:cNvSpPr/>
          <p:nvPr/>
        </p:nvSpPr>
        <p:spPr>
          <a:xfrm>
            <a:off x="9742043" y="3302508"/>
            <a:ext cx="0" cy="432434"/>
          </a:xfrm>
          <a:custGeom>
            <a:avLst/>
            <a:gdLst/>
            <a:ahLst/>
            <a:cxnLst/>
            <a:rect l="l" t="t" r="r" b="b"/>
            <a:pathLst>
              <a:path h="432435">
                <a:moveTo>
                  <a:pt x="0" y="0"/>
                </a:moveTo>
                <a:lnTo>
                  <a:pt x="0" y="432053"/>
                </a:lnTo>
              </a:path>
            </a:pathLst>
          </a:custGeom>
          <a:ln w="25400">
            <a:solidFill>
              <a:srgbClr val="000000"/>
            </a:solidFill>
          </a:ln>
        </p:spPr>
        <p:txBody>
          <a:bodyPr wrap="square" lIns="0" tIns="0" rIns="0" bIns="0" rtlCol="0"/>
          <a:lstStyle/>
          <a:p/>
        </p:txBody>
      </p:sp>
      <p:sp>
        <p:nvSpPr>
          <p:cNvPr id="11" name="object 11"/>
          <p:cNvSpPr/>
          <p:nvPr/>
        </p:nvSpPr>
        <p:spPr>
          <a:xfrm>
            <a:off x="9192386" y="3293745"/>
            <a:ext cx="0" cy="432434"/>
          </a:xfrm>
          <a:custGeom>
            <a:avLst/>
            <a:gdLst/>
            <a:ahLst/>
            <a:cxnLst/>
            <a:rect l="l" t="t" r="r" b="b"/>
            <a:pathLst>
              <a:path h="432435">
                <a:moveTo>
                  <a:pt x="0" y="0"/>
                </a:moveTo>
                <a:lnTo>
                  <a:pt x="0" y="432053"/>
                </a:lnTo>
              </a:path>
            </a:pathLst>
          </a:custGeom>
          <a:ln w="25400">
            <a:solidFill>
              <a:srgbClr val="000000"/>
            </a:solidFill>
          </a:ln>
        </p:spPr>
        <p:txBody>
          <a:bodyPr wrap="square" lIns="0" tIns="0" rIns="0" bIns="0" rtlCol="0"/>
          <a:lstStyle/>
          <a:p/>
        </p:txBody>
      </p:sp>
      <p:sp>
        <p:nvSpPr>
          <p:cNvPr id="12" name="object 12"/>
          <p:cNvSpPr/>
          <p:nvPr/>
        </p:nvSpPr>
        <p:spPr>
          <a:xfrm>
            <a:off x="5951982" y="3450844"/>
            <a:ext cx="720090" cy="118110"/>
          </a:xfrm>
          <a:custGeom>
            <a:avLst/>
            <a:gdLst/>
            <a:ahLst/>
            <a:cxnLst/>
            <a:rect l="l" t="t" r="r" b="b"/>
            <a:pathLst>
              <a:path w="720090" h="118110">
                <a:moveTo>
                  <a:pt x="100964" y="0"/>
                </a:moveTo>
                <a:lnTo>
                  <a:pt x="94995" y="3555"/>
                </a:lnTo>
                <a:lnTo>
                  <a:pt x="0" y="58927"/>
                </a:lnTo>
                <a:lnTo>
                  <a:pt x="100964" y="117855"/>
                </a:lnTo>
                <a:lnTo>
                  <a:pt x="108838" y="115823"/>
                </a:lnTo>
                <a:lnTo>
                  <a:pt x="112267" y="109854"/>
                </a:lnTo>
                <a:lnTo>
                  <a:pt x="115823" y="103758"/>
                </a:lnTo>
                <a:lnTo>
                  <a:pt x="113791" y="96011"/>
                </a:lnTo>
                <a:lnTo>
                  <a:pt x="71990" y="71627"/>
                </a:lnTo>
                <a:lnTo>
                  <a:pt x="25145" y="71627"/>
                </a:lnTo>
                <a:lnTo>
                  <a:pt x="25145" y="46227"/>
                </a:lnTo>
                <a:lnTo>
                  <a:pt x="72208" y="46227"/>
                </a:lnTo>
                <a:lnTo>
                  <a:pt x="113791" y="21970"/>
                </a:lnTo>
                <a:lnTo>
                  <a:pt x="115823" y="14223"/>
                </a:lnTo>
                <a:lnTo>
                  <a:pt x="112267" y="8127"/>
                </a:lnTo>
                <a:lnTo>
                  <a:pt x="108838" y="2031"/>
                </a:lnTo>
                <a:lnTo>
                  <a:pt x="100964" y="0"/>
                </a:lnTo>
                <a:close/>
              </a:path>
              <a:path w="720090" h="118110">
                <a:moveTo>
                  <a:pt x="72208" y="46227"/>
                </a:moveTo>
                <a:lnTo>
                  <a:pt x="25145" y="46227"/>
                </a:lnTo>
                <a:lnTo>
                  <a:pt x="25145" y="71627"/>
                </a:lnTo>
                <a:lnTo>
                  <a:pt x="71990" y="71627"/>
                </a:lnTo>
                <a:lnTo>
                  <a:pt x="69160" y="69976"/>
                </a:lnTo>
                <a:lnTo>
                  <a:pt x="31495" y="69976"/>
                </a:lnTo>
                <a:lnTo>
                  <a:pt x="31495" y="48005"/>
                </a:lnTo>
                <a:lnTo>
                  <a:pt x="69160" y="48005"/>
                </a:lnTo>
                <a:lnTo>
                  <a:pt x="72208" y="46227"/>
                </a:lnTo>
                <a:close/>
              </a:path>
              <a:path w="720090" h="118110">
                <a:moveTo>
                  <a:pt x="720089" y="46227"/>
                </a:moveTo>
                <a:lnTo>
                  <a:pt x="72208" y="46227"/>
                </a:lnTo>
                <a:lnTo>
                  <a:pt x="50328" y="58991"/>
                </a:lnTo>
                <a:lnTo>
                  <a:pt x="71990" y="71627"/>
                </a:lnTo>
                <a:lnTo>
                  <a:pt x="720089" y="71627"/>
                </a:lnTo>
                <a:lnTo>
                  <a:pt x="720089" y="46227"/>
                </a:lnTo>
                <a:close/>
              </a:path>
              <a:path w="720090" h="118110">
                <a:moveTo>
                  <a:pt x="31495" y="48005"/>
                </a:moveTo>
                <a:lnTo>
                  <a:pt x="31495" y="69976"/>
                </a:lnTo>
                <a:lnTo>
                  <a:pt x="50328" y="58991"/>
                </a:lnTo>
                <a:lnTo>
                  <a:pt x="31495" y="48005"/>
                </a:lnTo>
                <a:close/>
              </a:path>
              <a:path w="720090" h="118110">
                <a:moveTo>
                  <a:pt x="50328" y="58991"/>
                </a:moveTo>
                <a:lnTo>
                  <a:pt x="31495" y="69976"/>
                </a:lnTo>
                <a:lnTo>
                  <a:pt x="69160" y="69976"/>
                </a:lnTo>
                <a:lnTo>
                  <a:pt x="50328" y="58991"/>
                </a:lnTo>
                <a:close/>
              </a:path>
              <a:path w="720090" h="118110">
                <a:moveTo>
                  <a:pt x="69160" y="48005"/>
                </a:moveTo>
                <a:lnTo>
                  <a:pt x="31495" y="48005"/>
                </a:lnTo>
                <a:lnTo>
                  <a:pt x="50328" y="58991"/>
                </a:lnTo>
                <a:lnTo>
                  <a:pt x="69160" y="48005"/>
                </a:lnTo>
                <a:close/>
              </a:path>
            </a:pathLst>
          </a:custGeom>
          <a:solidFill>
            <a:srgbClr val="000000"/>
          </a:solidFill>
        </p:spPr>
        <p:txBody>
          <a:bodyPr wrap="square" lIns="0" tIns="0" rIns="0" bIns="0" rtlCol="0"/>
          <a:lstStyle/>
          <a:p/>
        </p:txBody>
      </p:sp>
      <p:sp>
        <p:nvSpPr>
          <p:cNvPr id="13" name="object 13"/>
          <p:cNvSpPr/>
          <p:nvPr/>
        </p:nvSpPr>
        <p:spPr>
          <a:xfrm>
            <a:off x="9192259" y="3459607"/>
            <a:ext cx="216154" cy="117982"/>
          </a:xfrm>
          <a:prstGeom prst="rect">
            <a:avLst/>
          </a:prstGeom>
          <a:blipFill>
            <a:blip r:embed="rId3" cstate="print"/>
            <a:stretch>
              <a:fillRect/>
            </a:stretch>
          </a:blipFill>
        </p:spPr>
        <p:txBody>
          <a:bodyPr wrap="square" lIns="0" tIns="0" rIns="0" bIns="0" rtlCol="0"/>
          <a:lstStyle/>
          <a:p/>
        </p:txBody>
      </p:sp>
      <p:sp>
        <p:nvSpPr>
          <p:cNvPr id="14" name="object 14"/>
          <p:cNvSpPr/>
          <p:nvPr/>
        </p:nvSpPr>
        <p:spPr>
          <a:xfrm>
            <a:off x="6600063" y="3450844"/>
            <a:ext cx="2592705" cy="118110"/>
          </a:xfrm>
          <a:custGeom>
            <a:avLst/>
            <a:gdLst/>
            <a:ahLst/>
            <a:cxnLst/>
            <a:rect l="l" t="t" r="r" b="b"/>
            <a:pathLst>
              <a:path w="2592704" h="118110">
                <a:moveTo>
                  <a:pt x="2541868" y="58991"/>
                </a:moveTo>
                <a:lnTo>
                  <a:pt x="2484501" y="92455"/>
                </a:lnTo>
                <a:lnTo>
                  <a:pt x="2478531" y="96011"/>
                </a:lnTo>
                <a:lnTo>
                  <a:pt x="2476372" y="103758"/>
                </a:lnTo>
                <a:lnTo>
                  <a:pt x="2479929" y="109854"/>
                </a:lnTo>
                <a:lnTo>
                  <a:pt x="2483484" y="115823"/>
                </a:lnTo>
                <a:lnTo>
                  <a:pt x="2491231" y="117855"/>
                </a:lnTo>
                <a:lnTo>
                  <a:pt x="2497328" y="114426"/>
                </a:lnTo>
                <a:lnTo>
                  <a:pt x="2570585" y="71627"/>
                </a:lnTo>
                <a:lnTo>
                  <a:pt x="2567178" y="71627"/>
                </a:lnTo>
                <a:lnTo>
                  <a:pt x="2567178" y="69976"/>
                </a:lnTo>
                <a:lnTo>
                  <a:pt x="2560701" y="69976"/>
                </a:lnTo>
                <a:lnTo>
                  <a:pt x="2541868" y="58991"/>
                </a:lnTo>
                <a:close/>
              </a:path>
              <a:path w="2592704" h="118110">
                <a:moveTo>
                  <a:pt x="2519988" y="46227"/>
                </a:moveTo>
                <a:lnTo>
                  <a:pt x="0" y="46227"/>
                </a:lnTo>
                <a:lnTo>
                  <a:pt x="0" y="71627"/>
                </a:lnTo>
                <a:lnTo>
                  <a:pt x="2520206" y="71627"/>
                </a:lnTo>
                <a:lnTo>
                  <a:pt x="2541868" y="58991"/>
                </a:lnTo>
                <a:lnTo>
                  <a:pt x="2519988" y="46227"/>
                </a:lnTo>
                <a:close/>
              </a:path>
              <a:path w="2592704" h="118110">
                <a:moveTo>
                  <a:pt x="2570535" y="46227"/>
                </a:moveTo>
                <a:lnTo>
                  <a:pt x="2567178" y="46227"/>
                </a:lnTo>
                <a:lnTo>
                  <a:pt x="2567178" y="71627"/>
                </a:lnTo>
                <a:lnTo>
                  <a:pt x="2570585" y="71627"/>
                </a:lnTo>
                <a:lnTo>
                  <a:pt x="2592323" y="58927"/>
                </a:lnTo>
                <a:lnTo>
                  <a:pt x="2570535" y="46227"/>
                </a:lnTo>
                <a:close/>
              </a:path>
              <a:path w="2592704" h="118110">
                <a:moveTo>
                  <a:pt x="2560701" y="48005"/>
                </a:moveTo>
                <a:lnTo>
                  <a:pt x="2541868" y="58991"/>
                </a:lnTo>
                <a:lnTo>
                  <a:pt x="2560701" y="69976"/>
                </a:lnTo>
                <a:lnTo>
                  <a:pt x="2560701" y="48005"/>
                </a:lnTo>
                <a:close/>
              </a:path>
              <a:path w="2592704" h="118110">
                <a:moveTo>
                  <a:pt x="2567178" y="48005"/>
                </a:moveTo>
                <a:lnTo>
                  <a:pt x="2560701" y="48005"/>
                </a:lnTo>
                <a:lnTo>
                  <a:pt x="2560701" y="69976"/>
                </a:lnTo>
                <a:lnTo>
                  <a:pt x="2567178" y="69976"/>
                </a:lnTo>
                <a:lnTo>
                  <a:pt x="2567178" y="48005"/>
                </a:lnTo>
                <a:close/>
              </a:path>
              <a:path w="2592704" h="118110">
                <a:moveTo>
                  <a:pt x="2491231" y="0"/>
                </a:moveTo>
                <a:lnTo>
                  <a:pt x="2483484" y="2031"/>
                </a:lnTo>
                <a:lnTo>
                  <a:pt x="2476372" y="14223"/>
                </a:lnTo>
                <a:lnTo>
                  <a:pt x="2478531" y="21970"/>
                </a:lnTo>
                <a:lnTo>
                  <a:pt x="2484501" y="25526"/>
                </a:lnTo>
                <a:lnTo>
                  <a:pt x="2541868" y="58991"/>
                </a:lnTo>
                <a:lnTo>
                  <a:pt x="2560701" y="48005"/>
                </a:lnTo>
                <a:lnTo>
                  <a:pt x="2567178" y="48005"/>
                </a:lnTo>
                <a:lnTo>
                  <a:pt x="2567178" y="46227"/>
                </a:lnTo>
                <a:lnTo>
                  <a:pt x="2570535" y="46227"/>
                </a:lnTo>
                <a:lnTo>
                  <a:pt x="2491231" y="0"/>
                </a:lnTo>
                <a:close/>
              </a:path>
            </a:pathLst>
          </a:custGeom>
          <a:solidFill>
            <a:srgbClr val="000000"/>
          </a:solidFill>
        </p:spPr>
        <p:txBody>
          <a:bodyPr wrap="square" lIns="0" tIns="0" rIns="0" bIns="0" rtlCol="0"/>
          <a:lstStyle/>
          <a:p/>
        </p:txBody>
      </p:sp>
      <p:sp>
        <p:nvSpPr>
          <p:cNvPr id="15" name="object 15"/>
          <p:cNvSpPr/>
          <p:nvPr/>
        </p:nvSpPr>
        <p:spPr>
          <a:xfrm>
            <a:off x="9407906" y="3441827"/>
            <a:ext cx="334645" cy="118110"/>
          </a:xfrm>
          <a:custGeom>
            <a:avLst/>
            <a:gdLst/>
            <a:ahLst/>
            <a:cxnLst/>
            <a:rect l="l" t="t" r="r" b="b"/>
            <a:pathLst>
              <a:path w="334645" h="118110">
                <a:moveTo>
                  <a:pt x="312199" y="43307"/>
                </a:moveTo>
                <a:lnTo>
                  <a:pt x="308483" y="43307"/>
                </a:lnTo>
                <a:lnTo>
                  <a:pt x="309499" y="68707"/>
                </a:lnTo>
                <a:lnTo>
                  <a:pt x="262355" y="70531"/>
                </a:lnTo>
                <a:lnTo>
                  <a:pt x="227711" y="92583"/>
                </a:lnTo>
                <a:lnTo>
                  <a:pt x="221869" y="96393"/>
                </a:lnTo>
                <a:lnTo>
                  <a:pt x="220091" y="104267"/>
                </a:lnTo>
                <a:lnTo>
                  <a:pt x="223900" y="110109"/>
                </a:lnTo>
                <a:lnTo>
                  <a:pt x="227584" y="116077"/>
                </a:lnTo>
                <a:lnTo>
                  <a:pt x="235458" y="117856"/>
                </a:lnTo>
                <a:lnTo>
                  <a:pt x="334137" y="54990"/>
                </a:lnTo>
                <a:lnTo>
                  <a:pt x="312199" y="43307"/>
                </a:lnTo>
                <a:close/>
              </a:path>
              <a:path w="334645" h="118110">
                <a:moveTo>
                  <a:pt x="261535" y="45123"/>
                </a:moveTo>
                <a:lnTo>
                  <a:pt x="0" y="55245"/>
                </a:lnTo>
                <a:lnTo>
                  <a:pt x="1016" y="80645"/>
                </a:lnTo>
                <a:lnTo>
                  <a:pt x="262355" y="70531"/>
                </a:lnTo>
                <a:lnTo>
                  <a:pt x="283730" y="56925"/>
                </a:lnTo>
                <a:lnTo>
                  <a:pt x="261535" y="45123"/>
                </a:lnTo>
                <a:close/>
              </a:path>
              <a:path w="334645" h="118110">
                <a:moveTo>
                  <a:pt x="283730" y="56925"/>
                </a:moveTo>
                <a:lnTo>
                  <a:pt x="262355" y="70531"/>
                </a:lnTo>
                <a:lnTo>
                  <a:pt x="309499" y="68707"/>
                </a:lnTo>
                <a:lnTo>
                  <a:pt x="309438" y="67183"/>
                </a:lnTo>
                <a:lnTo>
                  <a:pt x="303022" y="67183"/>
                </a:lnTo>
                <a:lnTo>
                  <a:pt x="283730" y="56925"/>
                </a:lnTo>
                <a:close/>
              </a:path>
              <a:path w="334645" h="118110">
                <a:moveTo>
                  <a:pt x="302133" y="45212"/>
                </a:moveTo>
                <a:lnTo>
                  <a:pt x="283730" y="56925"/>
                </a:lnTo>
                <a:lnTo>
                  <a:pt x="303022" y="67183"/>
                </a:lnTo>
                <a:lnTo>
                  <a:pt x="302133" y="45212"/>
                </a:lnTo>
                <a:close/>
              </a:path>
              <a:path w="334645" h="118110">
                <a:moveTo>
                  <a:pt x="308559" y="45212"/>
                </a:moveTo>
                <a:lnTo>
                  <a:pt x="302133" y="45212"/>
                </a:lnTo>
                <a:lnTo>
                  <a:pt x="303022" y="67183"/>
                </a:lnTo>
                <a:lnTo>
                  <a:pt x="309438" y="67183"/>
                </a:lnTo>
                <a:lnTo>
                  <a:pt x="308559" y="45212"/>
                </a:lnTo>
                <a:close/>
              </a:path>
              <a:path w="334645" h="118110">
                <a:moveTo>
                  <a:pt x="308483" y="43307"/>
                </a:moveTo>
                <a:lnTo>
                  <a:pt x="261535" y="45123"/>
                </a:lnTo>
                <a:lnTo>
                  <a:pt x="283730" y="56925"/>
                </a:lnTo>
                <a:lnTo>
                  <a:pt x="302133" y="45212"/>
                </a:lnTo>
                <a:lnTo>
                  <a:pt x="308559" y="45212"/>
                </a:lnTo>
                <a:lnTo>
                  <a:pt x="308483" y="43307"/>
                </a:lnTo>
                <a:close/>
              </a:path>
              <a:path w="334645" h="118110">
                <a:moveTo>
                  <a:pt x="230886" y="0"/>
                </a:moveTo>
                <a:lnTo>
                  <a:pt x="223266" y="2412"/>
                </a:lnTo>
                <a:lnTo>
                  <a:pt x="219964" y="8509"/>
                </a:lnTo>
                <a:lnTo>
                  <a:pt x="216662" y="14732"/>
                </a:lnTo>
                <a:lnTo>
                  <a:pt x="218948" y="22478"/>
                </a:lnTo>
                <a:lnTo>
                  <a:pt x="261535" y="45123"/>
                </a:lnTo>
                <a:lnTo>
                  <a:pt x="308483" y="43307"/>
                </a:lnTo>
                <a:lnTo>
                  <a:pt x="312199" y="43307"/>
                </a:lnTo>
                <a:lnTo>
                  <a:pt x="230886" y="0"/>
                </a:lnTo>
                <a:close/>
              </a:path>
            </a:pathLst>
          </a:custGeom>
          <a:solidFill>
            <a:srgbClr val="000000"/>
          </a:solidFill>
        </p:spPr>
        <p:txBody>
          <a:bodyPr wrap="square" lIns="0" tIns="0" rIns="0" bIns="0" rtlCol="0"/>
          <a:lstStyle/>
          <a:p/>
        </p:txBody>
      </p:sp>
      <p:sp>
        <p:nvSpPr>
          <p:cNvPr id="16" name="object 16"/>
          <p:cNvSpPr txBox="1"/>
          <p:nvPr/>
        </p:nvSpPr>
        <p:spPr>
          <a:xfrm>
            <a:off x="7300721" y="3600653"/>
            <a:ext cx="614680" cy="257810"/>
          </a:xfrm>
          <a:prstGeom prst="rect">
            <a:avLst/>
          </a:prstGeom>
        </p:spPr>
        <p:txBody>
          <a:bodyPr vert="horz" wrap="square" lIns="0" tIns="12065" rIns="0" bIns="0" rtlCol="0">
            <a:spAutoFit/>
          </a:bodyPr>
          <a:lstStyle/>
          <a:p>
            <a:pPr marL="12700">
              <a:lnSpc>
                <a:spcPct val="100000"/>
              </a:lnSpc>
              <a:spcBef>
                <a:spcPts val="95"/>
              </a:spcBef>
            </a:pPr>
            <a:r>
              <a:rPr sz="1600" b="1" spc="-5" dirty="0">
                <a:solidFill>
                  <a:srgbClr val="843B0C"/>
                </a:solidFill>
                <a:latin typeface="Times New Roman" panose="02020603050405020304"/>
                <a:cs typeface="Times New Roman" panose="02020603050405020304"/>
              </a:rPr>
              <a:t>15-17d</a:t>
            </a:r>
            <a:endParaRPr sz="1600">
              <a:latin typeface="Times New Roman" panose="02020603050405020304"/>
              <a:cs typeface="Times New Roman" panose="02020603050405020304"/>
            </a:endParaRPr>
          </a:p>
        </p:txBody>
      </p:sp>
      <p:sp>
        <p:nvSpPr>
          <p:cNvPr id="17" name="object 17"/>
          <p:cNvSpPr txBox="1"/>
          <p:nvPr/>
        </p:nvSpPr>
        <p:spPr>
          <a:xfrm>
            <a:off x="9273920" y="3600653"/>
            <a:ext cx="410209" cy="257810"/>
          </a:xfrm>
          <a:prstGeom prst="rect">
            <a:avLst/>
          </a:prstGeom>
        </p:spPr>
        <p:txBody>
          <a:bodyPr vert="horz" wrap="square" lIns="0" tIns="12065" rIns="0" bIns="0" rtlCol="0">
            <a:spAutoFit/>
          </a:bodyPr>
          <a:lstStyle/>
          <a:p>
            <a:pPr marL="12700">
              <a:lnSpc>
                <a:spcPct val="100000"/>
              </a:lnSpc>
              <a:spcBef>
                <a:spcPts val="95"/>
              </a:spcBef>
            </a:pPr>
            <a:r>
              <a:rPr sz="1600" b="1" spc="-5" dirty="0">
                <a:solidFill>
                  <a:srgbClr val="843B0C"/>
                </a:solidFill>
                <a:latin typeface="Times New Roman" panose="02020603050405020304"/>
                <a:cs typeface="Times New Roman" panose="02020603050405020304"/>
              </a:rPr>
              <a:t>4</a:t>
            </a:r>
            <a:r>
              <a:rPr sz="1600" b="1" spc="-10" dirty="0">
                <a:solidFill>
                  <a:srgbClr val="843B0C"/>
                </a:solidFill>
                <a:latin typeface="Times New Roman" panose="02020603050405020304"/>
                <a:cs typeface="Times New Roman" panose="02020603050405020304"/>
              </a:rPr>
              <a:t>-</a:t>
            </a:r>
            <a:r>
              <a:rPr sz="1600" b="1" spc="-5" dirty="0">
                <a:solidFill>
                  <a:srgbClr val="843B0C"/>
                </a:solidFill>
                <a:latin typeface="Times New Roman" panose="02020603050405020304"/>
                <a:cs typeface="Times New Roman" panose="02020603050405020304"/>
              </a:rPr>
              <a:t>6</a:t>
            </a:r>
            <a:r>
              <a:rPr sz="1600" b="1" spc="-5" dirty="0">
                <a:solidFill>
                  <a:srgbClr val="843B0C"/>
                </a:solidFill>
                <a:latin typeface="Times New Roman" panose="02020603050405020304"/>
                <a:cs typeface="Times New Roman" panose="02020603050405020304"/>
              </a:rPr>
              <a:t>d</a:t>
            </a:r>
            <a:endParaRPr sz="1600">
              <a:latin typeface="Times New Roman" panose="02020603050405020304"/>
              <a:cs typeface="Times New Roman" panose="02020603050405020304"/>
            </a:endParaRPr>
          </a:p>
        </p:txBody>
      </p:sp>
      <p:sp>
        <p:nvSpPr>
          <p:cNvPr id="18" name="object 18"/>
          <p:cNvSpPr txBox="1"/>
          <p:nvPr/>
        </p:nvSpPr>
        <p:spPr>
          <a:xfrm>
            <a:off x="918159" y="4388611"/>
            <a:ext cx="8248650" cy="1169035"/>
          </a:xfrm>
          <a:prstGeom prst="rect">
            <a:avLst/>
          </a:prstGeom>
        </p:spPr>
        <p:txBody>
          <a:bodyPr vert="horz" wrap="square" lIns="0" tIns="12700" rIns="0" bIns="0" rtlCol="0">
            <a:spAutoFit/>
          </a:bodyPr>
          <a:lstStyle/>
          <a:p>
            <a:pPr marL="21590">
              <a:lnSpc>
                <a:spcPct val="100000"/>
              </a:lnSpc>
              <a:spcBef>
                <a:spcPts val="100"/>
              </a:spcBef>
            </a:pPr>
            <a:r>
              <a:rPr sz="2400" b="1" spc="0" dirty="0">
                <a:solidFill>
                  <a:srgbClr val="843B0C"/>
                </a:solidFill>
                <a:latin typeface="微软雅黑" panose="020B0503020204020204" charset="-122"/>
                <a:cs typeface="微软雅黑" panose="020B0503020204020204" charset="-122"/>
              </a:rPr>
              <a:t>卵泡期</a:t>
            </a:r>
            <a:r>
              <a:rPr sz="2400" b="1" dirty="0">
                <a:solidFill>
                  <a:srgbClr val="843B0C"/>
                </a:solidFill>
                <a:latin typeface="微软雅黑" panose="020B0503020204020204" charset="-122"/>
                <a:cs typeface="微软雅黑" panose="020B0503020204020204" charset="-122"/>
              </a:rPr>
              <a:t>：</a:t>
            </a:r>
            <a:r>
              <a:rPr sz="2400" b="1" dirty="0">
                <a:latin typeface="微软雅黑" panose="020B0503020204020204" charset="-122"/>
                <a:cs typeface="微软雅黑" panose="020B0503020204020204" charset="-122"/>
              </a:rPr>
              <a:t>黄体退化、</a:t>
            </a:r>
            <a:r>
              <a:rPr sz="2400" b="1" spc="-45" dirty="0">
                <a:latin typeface="微软雅黑" panose="020B0503020204020204" charset="-122"/>
                <a:cs typeface="微软雅黑" panose="020B0503020204020204" charset="-122"/>
              </a:rPr>
              <a:t>P4</a:t>
            </a:r>
            <a:r>
              <a:rPr sz="2400" b="1" dirty="0">
                <a:latin typeface="微软雅黑" panose="020B0503020204020204" charset="-122"/>
                <a:cs typeface="微软雅黑" panose="020B0503020204020204" charset="-122"/>
              </a:rPr>
              <a:t>含量下降、卵泡发育</a:t>
            </a:r>
            <a:r>
              <a:rPr sz="2400" b="1" spc="175" dirty="0">
                <a:latin typeface="微软雅黑" panose="020B0503020204020204" charset="-122"/>
                <a:cs typeface="微软雅黑" panose="020B0503020204020204" charset="-122"/>
              </a:rPr>
              <a:t>，E</a:t>
            </a:r>
            <a:r>
              <a:rPr sz="2400" b="1" dirty="0">
                <a:latin typeface="微软雅黑" panose="020B0503020204020204" charset="-122"/>
                <a:cs typeface="微软雅黑" panose="020B0503020204020204" charset="-122"/>
              </a:rPr>
              <a:t>含量上升；</a:t>
            </a:r>
            <a:endParaRPr sz="2400">
              <a:latin typeface="微软雅黑" panose="020B0503020204020204" charset="-122"/>
              <a:cs typeface="微软雅黑" panose="020B0503020204020204" charset="-122"/>
            </a:endParaRPr>
          </a:p>
          <a:p>
            <a:pPr>
              <a:lnSpc>
                <a:spcPct val="100000"/>
              </a:lnSpc>
              <a:spcBef>
                <a:spcPts val="20"/>
              </a:spcBef>
            </a:pPr>
            <a:endParaRPr sz="2700">
              <a:latin typeface="Times New Roman" panose="02020603050405020304"/>
              <a:cs typeface="Times New Roman" panose="02020603050405020304"/>
            </a:endParaRPr>
          </a:p>
          <a:p>
            <a:pPr marL="12700">
              <a:lnSpc>
                <a:spcPct val="100000"/>
              </a:lnSpc>
            </a:pPr>
            <a:r>
              <a:rPr sz="2400" b="1" spc="0" dirty="0">
                <a:solidFill>
                  <a:srgbClr val="843B0C"/>
                </a:solidFill>
                <a:latin typeface="微软雅黑" panose="020B0503020204020204" charset="-122"/>
                <a:cs typeface="微软雅黑" panose="020B0503020204020204" charset="-122"/>
              </a:rPr>
              <a:t>黄体期</a:t>
            </a:r>
            <a:r>
              <a:rPr sz="2400" b="1" dirty="0">
                <a:solidFill>
                  <a:srgbClr val="843B0C"/>
                </a:solidFill>
                <a:latin typeface="微软雅黑" panose="020B0503020204020204" charset="-122"/>
                <a:cs typeface="微软雅黑" panose="020B0503020204020204" charset="-122"/>
              </a:rPr>
              <a:t>：</a:t>
            </a:r>
            <a:r>
              <a:rPr sz="2400" b="1" dirty="0">
                <a:latin typeface="微软雅黑" panose="020B0503020204020204" charset="-122"/>
                <a:cs typeface="微软雅黑" panose="020B0503020204020204" charset="-122"/>
              </a:rPr>
              <a:t>黄体存在、</a:t>
            </a:r>
            <a:r>
              <a:rPr sz="2400" b="1" spc="-45" dirty="0">
                <a:latin typeface="微软雅黑" panose="020B0503020204020204" charset="-122"/>
                <a:cs typeface="微软雅黑" panose="020B0503020204020204" charset="-122"/>
              </a:rPr>
              <a:t>P4</a:t>
            </a:r>
            <a:r>
              <a:rPr sz="2400" b="1" dirty="0">
                <a:latin typeface="微软雅黑" panose="020B0503020204020204" charset="-122"/>
                <a:cs typeface="微软雅黑" panose="020B0503020204020204" charset="-122"/>
              </a:rPr>
              <a:t>含量上升、无卵泡发育</a:t>
            </a:r>
            <a:r>
              <a:rPr sz="2400" b="1" spc="175" dirty="0">
                <a:latin typeface="微软雅黑" panose="020B0503020204020204" charset="-122"/>
                <a:cs typeface="微软雅黑" panose="020B0503020204020204" charset="-122"/>
              </a:rPr>
              <a:t>，E</a:t>
            </a:r>
            <a:r>
              <a:rPr sz="2400" b="1" dirty="0">
                <a:latin typeface="微软雅黑" panose="020B0503020204020204" charset="-122"/>
                <a:cs typeface="微软雅黑" panose="020B0503020204020204" charset="-122"/>
              </a:rPr>
              <a:t>含量下降。</a:t>
            </a:r>
            <a:endParaRPr sz="2400">
              <a:latin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p:txBody>
          <a:bodyPr/>
          <a:p>
            <a:endParaRPr lang="zh-CN" altLang="en-US"/>
          </a:p>
        </p:txBody>
      </p:sp>
      <p:sp>
        <p:nvSpPr>
          <p:cNvPr id="4"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0" dirty="0"/>
              <a:t>一</a:t>
            </a:r>
            <a:r>
              <a:rPr dirty="0"/>
              <a:t>、</a:t>
            </a:r>
            <a:r>
              <a:rPr spc="-10" dirty="0"/>
              <a:t>同期</a:t>
            </a:r>
            <a:r>
              <a:rPr spc="-5" dirty="0"/>
              <a:t>发</a:t>
            </a:r>
            <a:r>
              <a:rPr spc="-10" dirty="0"/>
              <a:t>情</a:t>
            </a:r>
            <a:endParaRPr spc="-10" dirty="0"/>
          </a:p>
        </p:txBody>
      </p:sp>
      <p:sp>
        <p:nvSpPr>
          <p:cNvPr id="6" name="object 6"/>
          <p:cNvSpPr txBox="1"/>
          <p:nvPr/>
        </p:nvSpPr>
        <p:spPr>
          <a:xfrm>
            <a:off x="1116888" y="2155647"/>
            <a:ext cx="2468880" cy="391795"/>
          </a:xfrm>
          <a:prstGeom prst="rect">
            <a:avLst/>
          </a:prstGeom>
        </p:spPr>
        <p:txBody>
          <a:bodyPr vert="horz" wrap="square" lIns="0" tIns="12700" rIns="0" bIns="0" rtlCol="0">
            <a:spAutoFit/>
          </a:bodyPr>
          <a:lstStyle/>
          <a:p>
            <a:pPr marL="12700">
              <a:lnSpc>
                <a:spcPct val="100000"/>
              </a:lnSpc>
              <a:spcBef>
                <a:spcPts val="100"/>
              </a:spcBef>
            </a:pPr>
            <a:r>
              <a:rPr sz="2400" b="1" dirty="0">
                <a:latin typeface="微软雅黑" panose="020B0503020204020204" charset="-122"/>
                <a:cs typeface="微软雅黑" panose="020B0503020204020204" charset="-122"/>
              </a:rPr>
              <a:t>同期发情处理</a:t>
            </a:r>
            <a:r>
              <a:rPr sz="2400" b="1" spc="-5" dirty="0">
                <a:latin typeface="微软雅黑" panose="020B0503020204020204" charset="-122"/>
                <a:cs typeface="微软雅黑" panose="020B0503020204020204" charset="-122"/>
              </a:rPr>
              <a:t>方法</a:t>
            </a:r>
            <a:endParaRPr sz="2400">
              <a:latin typeface="微软雅黑" panose="020B0503020204020204" charset="-122"/>
              <a:cs typeface="微软雅黑" panose="020B0503020204020204" charset="-122"/>
            </a:endParaRPr>
          </a:p>
        </p:txBody>
      </p:sp>
      <p:sp>
        <p:nvSpPr>
          <p:cNvPr id="7" name="object 7"/>
          <p:cNvSpPr/>
          <p:nvPr/>
        </p:nvSpPr>
        <p:spPr>
          <a:xfrm>
            <a:off x="3863721" y="2054605"/>
            <a:ext cx="1224280" cy="648335"/>
          </a:xfrm>
          <a:custGeom>
            <a:avLst/>
            <a:gdLst/>
            <a:ahLst/>
            <a:cxnLst/>
            <a:rect l="l" t="t" r="r" b="b"/>
            <a:pathLst>
              <a:path w="1224279" h="648335">
                <a:moveTo>
                  <a:pt x="900176" y="0"/>
                </a:moveTo>
                <a:lnTo>
                  <a:pt x="900176" y="162052"/>
                </a:lnTo>
                <a:lnTo>
                  <a:pt x="0" y="162052"/>
                </a:lnTo>
                <a:lnTo>
                  <a:pt x="0" y="486029"/>
                </a:lnTo>
                <a:lnTo>
                  <a:pt x="900176" y="486029"/>
                </a:lnTo>
                <a:lnTo>
                  <a:pt x="900176" y="648081"/>
                </a:lnTo>
                <a:lnTo>
                  <a:pt x="1224153" y="324104"/>
                </a:lnTo>
                <a:lnTo>
                  <a:pt x="900176" y="0"/>
                </a:lnTo>
                <a:close/>
              </a:path>
            </a:pathLst>
          </a:custGeom>
          <a:solidFill>
            <a:srgbClr val="A9D18E">
              <a:alpha val="76077"/>
            </a:srgbClr>
          </a:solidFill>
        </p:spPr>
        <p:txBody>
          <a:bodyPr wrap="square" lIns="0" tIns="0" rIns="0" bIns="0" rtlCol="0"/>
          <a:lstStyle/>
          <a:p/>
        </p:txBody>
      </p:sp>
      <p:sp>
        <p:nvSpPr>
          <p:cNvPr id="8" name="object 8"/>
          <p:cNvSpPr/>
          <p:nvPr/>
        </p:nvSpPr>
        <p:spPr>
          <a:xfrm>
            <a:off x="5436742" y="1868804"/>
            <a:ext cx="202691" cy="213360"/>
          </a:xfrm>
          <a:prstGeom prst="rect">
            <a:avLst/>
          </a:prstGeom>
          <a:blipFill>
            <a:blip r:embed="rId2" cstate="print"/>
            <a:stretch>
              <a:fillRect/>
            </a:stretch>
          </a:blipFill>
        </p:spPr>
        <p:txBody>
          <a:bodyPr wrap="square" lIns="0" tIns="0" rIns="0" bIns="0" rtlCol="0"/>
          <a:lstStyle/>
          <a:p/>
        </p:txBody>
      </p:sp>
      <p:sp>
        <p:nvSpPr>
          <p:cNvPr id="9" name="object 9"/>
          <p:cNvSpPr/>
          <p:nvPr/>
        </p:nvSpPr>
        <p:spPr>
          <a:xfrm>
            <a:off x="5436742" y="2600325"/>
            <a:ext cx="202691" cy="213360"/>
          </a:xfrm>
          <a:prstGeom prst="rect">
            <a:avLst/>
          </a:prstGeom>
          <a:blipFill>
            <a:blip r:embed="rId2" cstate="print"/>
            <a:stretch>
              <a:fillRect/>
            </a:stretch>
          </a:blipFill>
        </p:spPr>
        <p:txBody>
          <a:bodyPr wrap="square" lIns="0" tIns="0" rIns="0" bIns="0" rtlCol="0"/>
          <a:lstStyle/>
          <a:p/>
        </p:txBody>
      </p:sp>
      <p:sp>
        <p:nvSpPr>
          <p:cNvPr id="10" name="object 10"/>
          <p:cNvSpPr txBox="1"/>
          <p:nvPr/>
        </p:nvSpPr>
        <p:spPr>
          <a:xfrm>
            <a:off x="5767832" y="1762125"/>
            <a:ext cx="1553210" cy="1123315"/>
          </a:xfrm>
          <a:prstGeom prst="rect">
            <a:avLst/>
          </a:prstGeom>
        </p:spPr>
        <p:txBody>
          <a:bodyPr vert="horz" wrap="square" lIns="0" tIns="12700" rIns="0" bIns="0" rtlCol="0">
            <a:spAutoFit/>
          </a:bodyPr>
          <a:lstStyle/>
          <a:p>
            <a:pPr marL="12700">
              <a:lnSpc>
                <a:spcPct val="100000"/>
              </a:lnSpc>
              <a:spcBef>
                <a:spcPts val="100"/>
              </a:spcBef>
            </a:pPr>
            <a:r>
              <a:rPr sz="2400" b="1" spc="0" dirty="0">
                <a:solidFill>
                  <a:srgbClr val="C00000"/>
                </a:solidFill>
                <a:latin typeface="微软雅黑" panose="020B0503020204020204" charset="-122"/>
                <a:cs typeface="微软雅黑" panose="020B0503020204020204" charset="-122"/>
              </a:rPr>
              <a:t>延长黄</a:t>
            </a:r>
            <a:r>
              <a:rPr sz="2400" b="1" dirty="0">
                <a:solidFill>
                  <a:srgbClr val="C00000"/>
                </a:solidFill>
                <a:latin typeface="微软雅黑" panose="020B0503020204020204" charset="-122"/>
                <a:cs typeface="微软雅黑" panose="020B0503020204020204" charset="-122"/>
              </a:rPr>
              <a:t>体期</a:t>
            </a:r>
            <a:endParaRPr sz="2400">
              <a:latin typeface="微软雅黑" panose="020B0503020204020204" charset="-122"/>
              <a:cs typeface="微软雅黑" panose="020B0503020204020204" charset="-122"/>
            </a:endParaRPr>
          </a:p>
          <a:p>
            <a:pPr>
              <a:lnSpc>
                <a:spcPct val="100000"/>
              </a:lnSpc>
              <a:spcBef>
                <a:spcPts val="5"/>
              </a:spcBef>
            </a:pPr>
            <a:endParaRPr sz="2500">
              <a:latin typeface="Times New Roman" panose="02020603050405020304"/>
              <a:cs typeface="Times New Roman" panose="02020603050405020304"/>
            </a:endParaRPr>
          </a:p>
          <a:p>
            <a:pPr marL="12700">
              <a:lnSpc>
                <a:spcPct val="100000"/>
              </a:lnSpc>
            </a:pPr>
            <a:r>
              <a:rPr sz="2400" b="1" spc="0" dirty="0">
                <a:solidFill>
                  <a:srgbClr val="C00000"/>
                </a:solidFill>
                <a:latin typeface="微软雅黑" panose="020B0503020204020204" charset="-122"/>
                <a:cs typeface="微软雅黑" panose="020B0503020204020204" charset="-122"/>
              </a:rPr>
              <a:t>缩短黄</a:t>
            </a:r>
            <a:r>
              <a:rPr sz="2400" b="1" dirty="0">
                <a:solidFill>
                  <a:srgbClr val="C00000"/>
                </a:solidFill>
                <a:latin typeface="微软雅黑" panose="020B0503020204020204" charset="-122"/>
                <a:cs typeface="微软雅黑" panose="020B0503020204020204" charset="-122"/>
              </a:rPr>
              <a:t>体期</a:t>
            </a:r>
            <a:endParaRPr sz="2400">
              <a:latin typeface="微软雅黑" panose="020B0503020204020204" charset="-122"/>
              <a:cs typeface="微软雅黑" panose="020B0503020204020204" charset="-122"/>
            </a:endParaRPr>
          </a:p>
        </p:txBody>
      </p:sp>
      <p:sp>
        <p:nvSpPr>
          <p:cNvPr id="11" name="object 11"/>
          <p:cNvSpPr txBox="1"/>
          <p:nvPr/>
        </p:nvSpPr>
        <p:spPr>
          <a:xfrm>
            <a:off x="774293" y="3656457"/>
            <a:ext cx="11003280" cy="1820545"/>
          </a:xfrm>
          <a:prstGeom prst="rect">
            <a:avLst/>
          </a:prstGeom>
        </p:spPr>
        <p:txBody>
          <a:bodyPr vert="horz" wrap="square" lIns="0" tIns="12700" rIns="0" bIns="0" rtlCol="0">
            <a:spAutoFit/>
          </a:bodyPr>
          <a:lstStyle/>
          <a:p>
            <a:pPr marL="12700">
              <a:lnSpc>
                <a:spcPct val="100000"/>
              </a:lnSpc>
              <a:spcBef>
                <a:spcPts val="100"/>
              </a:spcBef>
            </a:pPr>
            <a:r>
              <a:rPr sz="2400" b="1" spc="0" dirty="0">
                <a:solidFill>
                  <a:srgbClr val="843B0B"/>
                </a:solidFill>
                <a:latin typeface="微软雅黑" panose="020B0503020204020204" charset="-122"/>
                <a:cs typeface="微软雅黑" panose="020B0503020204020204" charset="-122"/>
              </a:rPr>
              <a:t>延长黄</a:t>
            </a:r>
            <a:r>
              <a:rPr sz="2400" b="1" dirty="0">
                <a:solidFill>
                  <a:srgbClr val="843B0B"/>
                </a:solidFill>
                <a:latin typeface="微软雅黑" panose="020B0503020204020204" charset="-122"/>
                <a:cs typeface="微软雅黑" panose="020B0503020204020204" charset="-122"/>
              </a:rPr>
              <a:t>体期</a:t>
            </a:r>
            <a:r>
              <a:rPr sz="2400" b="1" spc="0" dirty="0">
                <a:solidFill>
                  <a:srgbClr val="843B0B"/>
                </a:solidFill>
                <a:latin typeface="微软雅黑" panose="020B0503020204020204" charset="-122"/>
                <a:cs typeface="微软雅黑" panose="020B0503020204020204" charset="-122"/>
              </a:rPr>
              <a:t>：</a:t>
            </a:r>
            <a:r>
              <a:rPr sz="2400" dirty="0">
                <a:latin typeface="宋体" panose="02010600030101010101" pitchFamily="2" charset="-122"/>
                <a:cs typeface="宋体" panose="02010600030101010101" pitchFamily="2" charset="-122"/>
              </a:rPr>
              <a:t>对母畜采用外源激素，一段时间后同时停药，可引起母畜同时发情；</a:t>
            </a:r>
            <a:endParaRPr sz="2400">
              <a:latin typeface="宋体" panose="02010600030101010101" pitchFamily="2" charset="-122"/>
              <a:cs typeface="宋体" panose="02010600030101010101" pitchFamily="2" charset="-122"/>
            </a:endParaRPr>
          </a:p>
          <a:p>
            <a:pPr marL="1852295" marR="217170" indent="-1840230">
              <a:lnSpc>
                <a:spcPct val="150000"/>
              </a:lnSpc>
              <a:spcBef>
                <a:spcPts val="2605"/>
              </a:spcBef>
            </a:pPr>
            <a:r>
              <a:rPr sz="2400" b="1" spc="0" dirty="0">
                <a:solidFill>
                  <a:srgbClr val="843B0B"/>
                </a:solidFill>
                <a:latin typeface="微软雅黑" panose="020B0503020204020204" charset="-122"/>
                <a:cs typeface="微软雅黑" panose="020B0503020204020204" charset="-122"/>
              </a:rPr>
              <a:t>缩短黄</a:t>
            </a:r>
            <a:r>
              <a:rPr sz="2400" b="1" dirty="0">
                <a:solidFill>
                  <a:srgbClr val="843B0B"/>
                </a:solidFill>
                <a:latin typeface="微软雅黑" panose="020B0503020204020204" charset="-122"/>
                <a:cs typeface="微软雅黑" panose="020B0503020204020204" charset="-122"/>
              </a:rPr>
              <a:t>体期</a:t>
            </a:r>
            <a:r>
              <a:rPr sz="2400" b="1" spc="0" dirty="0">
                <a:solidFill>
                  <a:srgbClr val="843B0B"/>
                </a:solidFill>
                <a:latin typeface="微软雅黑" panose="020B0503020204020204" charset="-122"/>
                <a:cs typeface="微软雅黑" panose="020B0503020204020204" charset="-122"/>
              </a:rPr>
              <a:t>：</a:t>
            </a:r>
            <a:r>
              <a:rPr sz="2400" dirty="0">
                <a:latin typeface="宋体" panose="02010600030101010101" pitchFamily="2" charset="-122"/>
                <a:cs typeface="宋体" panose="02010600030101010101" pitchFamily="2" charset="-122"/>
              </a:rPr>
              <a:t>利用</a:t>
            </a:r>
            <a:r>
              <a:rPr sz="2400" spc="135" dirty="0">
                <a:latin typeface="宋体" panose="02010600030101010101" pitchFamily="2" charset="-122"/>
                <a:cs typeface="宋体" panose="02010600030101010101" pitchFamily="2" charset="-122"/>
              </a:rPr>
              <a:t>PGF2α</a:t>
            </a:r>
            <a:r>
              <a:rPr sz="2400" dirty="0">
                <a:latin typeface="宋体" panose="02010600030101010101" pitchFamily="2" charset="-122"/>
                <a:cs typeface="宋体" panose="02010600030101010101" pitchFamily="2" charset="-122"/>
              </a:rPr>
              <a:t>及类似物溶解黄体，母畜提前结束黄体期进入卵泡</a:t>
            </a:r>
            <a:r>
              <a:rPr sz="2400" spc="0" dirty="0">
                <a:latin typeface="宋体" panose="02010600030101010101" pitchFamily="2" charset="-122"/>
                <a:cs typeface="宋体" panose="02010600030101010101" pitchFamily="2" charset="-122"/>
              </a:rPr>
              <a:t>期</a:t>
            </a:r>
            <a:r>
              <a:rPr sz="2400" dirty="0">
                <a:latin typeface="宋体" panose="02010600030101010101" pitchFamily="2" charset="-122"/>
                <a:cs typeface="宋体" panose="02010600030101010101" pitchFamily="2" charset="-122"/>
              </a:rPr>
              <a:t>产 生同期发情。</a:t>
            </a:r>
            <a:endParaRPr sz="2400">
              <a:latin typeface="宋体" panose="02010600030101010101" pitchFamily="2" charset="-122"/>
              <a:cs typeface="宋体" panose="02010600030101010101" pitchFamily="2" charset="-122"/>
            </a:endParaRPr>
          </a:p>
        </p:txBody>
      </p:sp>
      <p:sp>
        <p:nvSpPr>
          <p:cNvPr id="12" name="object 12"/>
          <p:cNvSpPr/>
          <p:nvPr/>
        </p:nvSpPr>
        <p:spPr>
          <a:xfrm>
            <a:off x="7912734" y="1196721"/>
            <a:ext cx="3895725" cy="2212975"/>
          </a:xfrm>
          <a:prstGeom prst="rect">
            <a:avLst/>
          </a:prstGeom>
          <a:blipFill>
            <a:blip r:embed="rId3" cstate="print"/>
            <a:stretch>
              <a:fillRect/>
            </a:stretch>
          </a:blipFill>
        </p:spPr>
        <p:txBody>
          <a:bodyPr wrap="square" lIns="0" tIns="0" rIns="0" bIns="0" rtlCol="0"/>
          <a:lstStyl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p:txBody>
          <a:bodyPr/>
          <a:p>
            <a:endParaRPr lang="zh-CN" altLang="en-US"/>
          </a:p>
        </p:txBody>
      </p:sp>
      <p:sp>
        <p:nvSpPr>
          <p:cNvPr id="4"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0" dirty="0"/>
              <a:t>一</a:t>
            </a:r>
            <a:r>
              <a:rPr dirty="0"/>
              <a:t>、</a:t>
            </a:r>
            <a:r>
              <a:rPr spc="-10" dirty="0"/>
              <a:t>同期</a:t>
            </a:r>
            <a:r>
              <a:rPr spc="-5" dirty="0"/>
              <a:t>发</a:t>
            </a:r>
            <a:r>
              <a:rPr spc="-10" dirty="0"/>
              <a:t>情</a:t>
            </a:r>
            <a:endParaRPr spc="-10" dirty="0"/>
          </a:p>
        </p:txBody>
      </p:sp>
      <p:sp>
        <p:nvSpPr>
          <p:cNvPr id="6" name="object 6"/>
          <p:cNvSpPr/>
          <p:nvPr/>
        </p:nvSpPr>
        <p:spPr>
          <a:xfrm>
            <a:off x="537972" y="2839211"/>
            <a:ext cx="4562856" cy="1781556"/>
          </a:xfrm>
          <a:prstGeom prst="rect">
            <a:avLst/>
          </a:prstGeom>
          <a:blipFill>
            <a:blip r:embed="rId2" cstate="print"/>
            <a:stretch>
              <a:fillRect/>
            </a:stretch>
          </a:blipFill>
        </p:spPr>
        <p:txBody>
          <a:bodyPr wrap="square" lIns="0" tIns="0" rIns="0" bIns="0" rtlCol="0"/>
          <a:lstStyle/>
          <a:p/>
        </p:txBody>
      </p:sp>
      <p:sp>
        <p:nvSpPr>
          <p:cNvPr id="7" name="object 7"/>
          <p:cNvSpPr txBox="1"/>
          <p:nvPr/>
        </p:nvSpPr>
        <p:spPr>
          <a:xfrm>
            <a:off x="630123" y="2886410"/>
            <a:ext cx="4296410" cy="1674495"/>
          </a:xfrm>
          <a:prstGeom prst="rect">
            <a:avLst/>
          </a:prstGeom>
        </p:spPr>
        <p:txBody>
          <a:bodyPr vert="horz" wrap="square" lIns="0" tIns="12700" rIns="0" bIns="0" rtlCol="0">
            <a:spAutoFit/>
          </a:bodyPr>
          <a:lstStyle/>
          <a:p>
            <a:pPr marL="12700" marR="5080" indent="580390" algn="just">
              <a:lnSpc>
                <a:spcPct val="150000"/>
              </a:lnSpc>
              <a:spcBef>
                <a:spcPts val="100"/>
              </a:spcBef>
            </a:pPr>
            <a:r>
              <a:rPr sz="2400" spc="-5" dirty="0">
                <a:latin typeface="宋体" panose="02010600030101010101" pitchFamily="2" charset="-122"/>
                <a:cs typeface="宋体" panose="02010600030101010101" pitchFamily="2" charset="-122"/>
              </a:rPr>
              <a:t>自</a:t>
            </a:r>
            <a:r>
              <a:rPr sz="2400" dirty="0">
                <a:latin typeface="宋体" panose="02010600030101010101" pitchFamily="2" charset="-122"/>
                <a:cs typeface="宋体" panose="02010600030101010101" pitchFamily="2" charset="-122"/>
              </a:rPr>
              <a:t>然</a:t>
            </a:r>
            <a:r>
              <a:rPr sz="2400" spc="-5" dirty="0">
                <a:latin typeface="宋体" panose="02010600030101010101" pitchFamily="2" charset="-122"/>
                <a:cs typeface="宋体" panose="02010600030101010101" pitchFamily="2" charset="-122"/>
              </a:rPr>
              <a:t>状态下，母畜的发情比 </a:t>
            </a:r>
            <a:r>
              <a:rPr sz="2400" dirty="0">
                <a:latin typeface="宋体" panose="02010600030101010101" pitchFamily="2" charset="-122"/>
                <a:cs typeface="宋体" panose="02010600030101010101" pitchFamily="2" charset="-122"/>
              </a:rPr>
              <a:t>较</a:t>
            </a:r>
            <a:r>
              <a:rPr sz="2400" b="1" spc="5" dirty="0">
                <a:solidFill>
                  <a:schemeClr val="bg1"/>
                </a:solidFill>
                <a:latin typeface="微软雅黑" panose="020B0503020204020204" charset="-122"/>
                <a:cs typeface="微软雅黑" panose="020B0503020204020204" charset="-122"/>
              </a:rPr>
              <a:t>分散</a:t>
            </a:r>
            <a:r>
              <a:rPr sz="2400" dirty="0">
                <a:latin typeface="宋体" panose="02010600030101010101" pitchFamily="2" charset="-122"/>
                <a:cs typeface="宋体" panose="02010600030101010101" pitchFamily="2" charset="-122"/>
              </a:rPr>
              <a:t>，在同一时间内不同个体 所处的</a:t>
            </a:r>
            <a:r>
              <a:rPr sz="2400" b="1" dirty="0">
                <a:solidFill>
                  <a:schemeClr val="bg1"/>
                </a:solidFill>
                <a:latin typeface="微软雅黑" panose="020B0503020204020204" charset="-122"/>
                <a:cs typeface="微软雅黑" panose="020B0503020204020204" charset="-122"/>
              </a:rPr>
              <a:t>发情周期阶段不同</a:t>
            </a:r>
            <a:r>
              <a:rPr sz="2400" dirty="0">
                <a:solidFill>
                  <a:schemeClr val="bg1"/>
                </a:solidFill>
                <a:latin typeface="宋体" panose="02010600030101010101" pitchFamily="2" charset="-122"/>
                <a:cs typeface="宋体" panose="02010600030101010101" pitchFamily="2" charset="-122"/>
              </a:rPr>
              <a:t>。</a:t>
            </a:r>
            <a:endParaRPr sz="2400" dirty="0">
              <a:solidFill>
                <a:schemeClr val="bg1"/>
              </a:solidFill>
              <a:latin typeface="宋体" panose="02010600030101010101" pitchFamily="2" charset="-122"/>
              <a:cs typeface="宋体" panose="02010600030101010101" pitchFamily="2" charset="-122"/>
            </a:endParaRPr>
          </a:p>
        </p:txBody>
      </p:sp>
      <p:sp>
        <p:nvSpPr>
          <p:cNvPr id="8" name="object 8"/>
          <p:cNvSpPr/>
          <p:nvPr/>
        </p:nvSpPr>
        <p:spPr>
          <a:xfrm>
            <a:off x="5519928" y="1772767"/>
            <a:ext cx="6197854" cy="4197985"/>
          </a:xfrm>
          <a:prstGeom prst="rect">
            <a:avLst/>
          </a:prstGeom>
          <a:blipFill>
            <a:blip r:embed="rId3" cstate="print"/>
            <a:stretch>
              <a:fillRect/>
            </a:stretch>
          </a:blipFill>
        </p:spPr>
        <p:txBody>
          <a:bodyPr wrap="square" lIns="0" tIns="0" rIns="0" bIns="0" rtlCol="0"/>
          <a:lstStyle/>
          <a:p/>
        </p:txBody>
      </p:sp>
      <p:sp>
        <p:nvSpPr>
          <p:cNvPr id="12" name="object 12"/>
          <p:cNvSpPr/>
          <p:nvPr/>
        </p:nvSpPr>
        <p:spPr>
          <a:xfrm>
            <a:off x="3227832" y="1289303"/>
            <a:ext cx="504444" cy="679703"/>
          </a:xfrm>
          <a:prstGeom prst="rect">
            <a:avLst/>
          </a:prstGeom>
          <a:blipFill>
            <a:blip r:embed="rId4" cstate="print"/>
            <a:stretch>
              <a:fillRect/>
            </a:stretch>
          </a:blipFill>
        </p:spPr>
        <p:txBody>
          <a:bodyPr wrap="square" lIns="0" tIns="0" rIns="0" bIns="0" rtlCol="0"/>
          <a:lstStyle/>
          <a:p/>
        </p:txBody>
      </p:sp>
      <p:sp>
        <p:nvSpPr>
          <p:cNvPr id="13" name="object 13"/>
          <p:cNvSpPr txBox="1"/>
          <p:nvPr/>
        </p:nvSpPr>
        <p:spPr>
          <a:xfrm>
            <a:off x="810488" y="1381886"/>
            <a:ext cx="2657475" cy="381635"/>
          </a:xfrm>
          <a:prstGeom prst="rect">
            <a:avLst/>
          </a:prstGeom>
        </p:spPr>
        <p:txBody>
          <a:bodyPr vert="horz" wrap="square" lIns="0" tIns="12700" rIns="0" bIns="0" rtlCol="0">
            <a:spAutoFit/>
          </a:bodyPr>
          <a:lstStyle/>
          <a:p>
            <a:pPr marL="12700">
              <a:lnSpc>
                <a:spcPct val="100000"/>
              </a:lnSpc>
              <a:spcBef>
                <a:spcPts val="100"/>
              </a:spcBef>
            </a:pPr>
            <a:r>
              <a:rPr sz="2400" b="1" spc="10" dirty="0">
                <a:solidFill>
                  <a:srgbClr val="C00000"/>
                </a:solidFill>
                <a:latin typeface="微软雅黑" panose="020B0503020204020204" charset="-122"/>
                <a:cs typeface="微软雅黑" panose="020B0503020204020204" charset="-122"/>
              </a:rPr>
              <a:t>1</a:t>
            </a:r>
            <a:r>
              <a:rPr sz="2400" b="1" spc="5" dirty="0">
                <a:solidFill>
                  <a:srgbClr val="C00000"/>
                </a:solidFill>
                <a:latin typeface="微软雅黑" panose="020B0503020204020204" charset="-122"/>
                <a:cs typeface="微软雅黑" panose="020B0503020204020204" charset="-122"/>
              </a:rPr>
              <a:t>、自</a:t>
            </a:r>
            <a:r>
              <a:rPr sz="2400" b="1" dirty="0">
                <a:solidFill>
                  <a:srgbClr val="C00000"/>
                </a:solidFill>
                <a:latin typeface="微软雅黑" panose="020B0503020204020204" charset="-122"/>
                <a:cs typeface="微软雅黑" panose="020B0503020204020204" charset="-122"/>
              </a:rPr>
              <a:t>然状态下发情</a:t>
            </a:r>
            <a:endParaRPr sz="2400">
              <a:latin typeface="微软雅黑" panose="020B0503020204020204" charset="-122"/>
              <a:cs typeface="微软雅黑" panose="020B0503020204020204" charset="-122"/>
            </a:endParaRPr>
          </a:p>
        </p:txBody>
      </p:sp>
      <p:sp>
        <p:nvSpPr>
          <p:cNvPr id="14" name="object 14"/>
          <p:cNvSpPr/>
          <p:nvPr/>
        </p:nvSpPr>
        <p:spPr>
          <a:xfrm>
            <a:off x="8013065" y="1628775"/>
            <a:ext cx="579120" cy="864235"/>
          </a:xfrm>
          <a:custGeom>
            <a:avLst/>
            <a:gdLst/>
            <a:ahLst/>
            <a:cxnLst/>
            <a:rect l="l" t="t" r="r" b="b"/>
            <a:pathLst>
              <a:path w="579120" h="864235">
                <a:moveTo>
                  <a:pt x="0" y="432053"/>
                </a:moveTo>
                <a:lnTo>
                  <a:pt x="2641" y="373423"/>
                </a:lnTo>
                <a:lnTo>
                  <a:pt x="10335" y="317191"/>
                </a:lnTo>
                <a:lnTo>
                  <a:pt x="22736" y="263872"/>
                </a:lnTo>
                <a:lnTo>
                  <a:pt x="39501" y="213980"/>
                </a:lnTo>
                <a:lnTo>
                  <a:pt x="60284" y="168031"/>
                </a:lnTo>
                <a:lnTo>
                  <a:pt x="84740" y="126539"/>
                </a:lnTo>
                <a:lnTo>
                  <a:pt x="112525" y="90018"/>
                </a:lnTo>
                <a:lnTo>
                  <a:pt x="143293" y="58984"/>
                </a:lnTo>
                <a:lnTo>
                  <a:pt x="176700" y="33950"/>
                </a:lnTo>
                <a:lnTo>
                  <a:pt x="212401" y="15432"/>
                </a:lnTo>
                <a:lnTo>
                  <a:pt x="250051" y="3943"/>
                </a:lnTo>
                <a:lnTo>
                  <a:pt x="289305" y="0"/>
                </a:lnTo>
                <a:lnTo>
                  <a:pt x="328560" y="3943"/>
                </a:lnTo>
                <a:lnTo>
                  <a:pt x="366210" y="15432"/>
                </a:lnTo>
                <a:lnTo>
                  <a:pt x="401911" y="33950"/>
                </a:lnTo>
                <a:lnTo>
                  <a:pt x="435318" y="58984"/>
                </a:lnTo>
                <a:lnTo>
                  <a:pt x="466086" y="90018"/>
                </a:lnTo>
                <a:lnTo>
                  <a:pt x="493871" y="126539"/>
                </a:lnTo>
                <a:lnTo>
                  <a:pt x="518327" y="168031"/>
                </a:lnTo>
                <a:lnTo>
                  <a:pt x="539110" y="213980"/>
                </a:lnTo>
                <a:lnTo>
                  <a:pt x="555875" y="263872"/>
                </a:lnTo>
                <a:lnTo>
                  <a:pt x="568276" y="317191"/>
                </a:lnTo>
                <a:lnTo>
                  <a:pt x="575970" y="373423"/>
                </a:lnTo>
                <a:lnTo>
                  <a:pt x="578611" y="432053"/>
                </a:lnTo>
                <a:lnTo>
                  <a:pt x="575970" y="490684"/>
                </a:lnTo>
                <a:lnTo>
                  <a:pt x="568276" y="546916"/>
                </a:lnTo>
                <a:lnTo>
                  <a:pt x="555875" y="600235"/>
                </a:lnTo>
                <a:lnTo>
                  <a:pt x="539110" y="650127"/>
                </a:lnTo>
                <a:lnTo>
                  <a:pt x="518327" y="696076"/>
                </a:lnTo>
                <a:lnTo>
                  <a:pt x="493871" y="737568"/>
                </a:lnTo>
                <a:lnTo>
                  <a:pt x="466086" y="774089"/>
                </a:lnTo>
                <a:lnTo>
                  <a:pt x="435318" y="805123"/>
                </a:lnTo>
                <a:lnTo>
                  <a:pt x="401911" y="830157"/>
                </a:lnTo>
                <a:lnTo>
                  <a:pt x="366210" y="848675"/>
                </a:lnTo>
                <a:lnTo>
                  <a:pt x="328560" y="860164"/>
                </a:lnTo>
                <a:lnTo>
                  <a:pt x="289305" y="864108"/>
                </a:lnTo>
                <a:lnTo>
                  <a:pt x="250051" y="860164"/>
                </a:lnTo>
                <a:lnTo>
                  <a:pt x="212401" y="848675"/>
                </a:lnTo>
                <a:lnTo>
                  <a:pt x="176700" y="830157"/>
                </a:lnTo>
                <a:lnTo>
                  <a:pt x="143293" y="805123"/>
                </a:lnTo>
                <a:lnTo>
                  <a:pt x="112525" y="774089"/>
                </a:lnTo>
                <a:lnTo>
                  <a:pt x="84740" y="737568"/>
                </a:lnTo>
                <a:lnTo>
                  <a:pt x="60284" y="696076"/>
                </a:lnTo>
                <a:lnTo>
                  <a:pt x="39501" y="650127"/>
                </a:lnTo>
                <a:lnTo>
                  <a:pt x="22736" y="600235"/>
                </a:lnTo>
                <a:lnTo>
                  <a:pt x="10335" y="546916"/>
                </a:lnTo>
                <a:lnTo>
                  <a:pt x="2641" y="490684"/>
                </a:lnTo>
                <a:lnTo>
                  <a:pt x="0" y="432053"/>
                </a:lnTo>
                <a:close/>
              </a:path>
            </a:pathLst>
          </a:custGeom>
          <a:ln w="28575">
            <a:solidFill>
              <a:srgbClr val="00AFEF"/>
            </a:solidFill>
          </a:ln>
        </p:spPr>
        <p:txBody>
          <a:bodyPr wrap="square" lIns="0" tIns="0" rIns="0" bIns="0" rtlCol="0"/>
          <a:lstStyle/>
          <a:p/>
        </p:txBody>
      </p:sp>
      <p:sp>
        <p:nvSpPr>
          <p:cNvPr id="15" name="object 15"/>
          <p:cNvSpPr/>
          <p:nvPr/>
        </p:nvSpPr>
        <p:spPr>
          <a:xfrm>
            <a:off x="7176134" y="3645027"/>
            <a:ext cx="579120" cy="864235"/>
          </a:xfrm>
          <a:custGeom>
            <a:avLst/>
            <a:gdLst/>
            <a:ahLst/>
            <a:cxnLst/>
            <a:rect l="l" t="t" r="r" b="b"/>
            <a:pathLst>
              <a:path w="579120" h="864235">
                <a:moveTo>
                  <a:pt x="0" y="432054"/>
                </a:moveTo>
                <a:lnTo>
                  <a:pt x="2641" y="373423"/>
                </a:lnTo>
                <a:lnTo>
                  <a:pt x="10335" y="317191"/>
                </a:lnTo>
                <a:lnTo>
                  <a:pt x="22736" y="263872"/>
                </a:lnTo>
                <a:lnTo>
                  <a:pt x="39501" y="213980"/>
                </a:lnTo>
                <a:lnTo>
                  <a:pt x="60284" y="168031"/>
                </a:lnTo>
                <a:lnTo>
                  <a:pt x="84740" y="126539"/>
                </a:lnTo>
                <a:lnTo>
                  <a:pt x="112525" y="90018"/>
                </a:lnTo>
                <a:lnTo>
                  <a:pt x="143293" y="58984"/>
                </a:lnTo>
                <a:lnTo>
                  <a:pt x="176700" y="33950"/>
                </a:lnTo>
                <a:lnTo>
                  <a:pt x="212401" y="15432"/>
                </a:lnTo>
                <a:lnTo>
                  <a:pt x="250051" y="3943"/>
                </a:lnTo>
                <a:lnTo>
                  <a:pt x="289306" y="0"/>
                </a:lnTo>
                <a:lnTo>
                  <a:pt x="328560" y="3943"/>
                </a:lnTo>
                <a:lnTo>
                  <a:pt x="366210" y="15432"/>
                </a:lnTo>
                <a:lnTo>
                  <a:pt x="401911" y="33950"/>
                </a:lnTo>
                <a:lnTo>
                  <a:pt x="435318" y="58984"/>
                </a:lnTo>
                <a:lnTo>
                  <a:pt x="466086" y="90018"/>
                </a:lnTo>
                <a:lnTo>
                  <a:pt x="493871" y="126539"/>
                </a:lnTo>
                <a:lnTo>
                  <a:pt x="518327" y="168031"/>
                </a:lnTo>
                <a:lnTo>
                  <a:pt x="539110" y="213980"/>
                </a:lnTo>
                <a:lnTo>
                  <a:pt x="555875" y="263872"/>
                </a:lnTo>
                <a:lnTo>
                  <a:pt x="568276" y="317191"/>
                </a:lnTo>
                <a:lnTo>
                  <a:pt x="575970" y="373423"/>
                </a:lnTo>
                <a:lnTo>
                  <a:pt x="578612" y="432054"/>
                </a:lnTo>
                <a:lnTo>
                  <a:pt x="575970" y="490684"/>
                </a:lnTo>
                <a:lnTo>
                  <a:pt x="568276" y="546916"/>
                </a:lnTo>
                <a:lnTo>
                  <a:pt x="555875" y="600235"/>
                </a:lnTo>
                <a:lnTo>
                  <a:pt x="539110" y="650127"/>
                </a:lnTo>
                <a:lnTo>
                  <a:pt x="518327" y="696076"/>
                </a:lnTo>
                <a:lnTo>
                  <a:pt x="493871" y="737568"/>
                </a:lnTo>
                <a:lnTo>
                  <a:pt x="466086" y="774089"/>
                </a:lnTo>
                <a:lnTo>
                  <a:pt x="435318" y="805123"/>
                </a:lnTo>
                <a:lnTo>
                  <a:pt x="401911" y="830157"/>
                </a:lnTo>
                <a:lnTo>
                  <a:pt x="366210" y="848675"/>
                </a:lnTo>
                <a:lnTo>
                  <a:pt x="328560" y="860164"/>
                </a:lnTo>
                <a:lnTo>
                  <a:pt x="289306" y="864108"/>
                </a:lnTo>
                <a:lnTo>
                  <a:pt x="250051" y="860164"/>
                </a:lnTo>
                <a:lnTo>
                  <a:pt x="212401" y="848675"/>
                </a:lnTo>
                <a:lnTo>
                  <a:pt x="176700" y="830157"/>
                </a:lnTo>
                <a:lnTo>
                  <a:pt x="143293" y="805123"/>
                </a:lnTo>
                <a:lnTo>
                  <a:pt x="112525" y="774089"/>
                </a:lnTo>
                <a:lnTo>
                  <a:pt x="84740" y="737568"/>
                </a:lnTo>
                <a:lnTo>
                  <a:pt x="60284" y="696076"/>
                </a:lnTo>
                <a:lnTo>
                  <a:pt x="39501" y="650127"/>
                </a:lnTo>
                <a:lnTo>
                  <a:pt x="22736" y="600235"/>
                </a:lnTo>
                <a:lnTo>
                  <a:pt x="10335" y="546916"/>
                </a:lnTo>
                <a:lnTo>
                  <a:pt x="2641" y="490684"/>
                </a:lnTo>
                <a:lnTo>
                  <a:pt x="0" y="432054"/>
                </a:lnTo>
                <a:close/>
              </a:path>
            </a:pathLst>
          </a:custGeom>
          <a:ln w="28575">
            <a:solidFill>
              <a:srgbClr val="00AFEF"/>
            </a:solidFill>
          </a:ln>
        </p:spPr>
        <p:txBody>
          <a:bodyPr wrap="square" lIns="0" tIns="0" rIns="0" bIns="0" rtlCol="0"/>
          <a:lstStyle/>
          <a:p/>
        </p:txBody>
      </p:sp>
      <p:sp>
        <p:nvSpPr>
          <p:cNvPr id="16" name="object 16"/>
          <p:cNvSpPr/>
          <p:nvPr/>
        </p:nvSpPr>
        <p:spPr>
          <a:xfrm>
            <a:off x="9768458" y="2645282"/>
            <a:ext cx="579120" cy="864235"/>
          </a:xfrm>
          <a:custGeom>
            <a:avLst/>
            <a:gdLst/>
            <a:ahLst/>
            <a:cxnLst/>
            <a:rect l="l" t="t" r="r" b="b"/>
            <a:pathLst>
              <a:path w="579120" h="864235">
                <a:moveTo>
                  <a:pt x="0" y="432053"/>
                </a:moveTo>
                <a:lnTo>
                  <a:pt x="2641" y="373423"/>
                </a:lnTo>
                <a:lnTo>
                  <a:pt x="10335" y="317191"/>
                </a:lnTo>
                <a:lnTo>
                  <a:pt x="22736" y="263872"/>
                </a:lnTo>
                <a:lnTo>
                  <a:pt x="39501" y="213980"/>
                </a:lnTo>
                <a:lnTo>
                  <a:pt x="60284" y="168031"/>
                </a:lnTo>
                <a:lnTo>
                  <a:pt x="84740" y="126539"/>
                </a:lnTo>
                <a:lnTo>
                  <a:pt x="112525" y="90018"/>
                </a:lnTo>
                <a:lnTo>
                  <a:pt x="143293" y="58984"/>
                </a:lnTo>
                <a:lnTo>
                  <a:pt x="176700" y="33950"/>
                </a:lnTo>
                <a:lnTo>
                  <a:pt x="212401" y="15432"/>
                </a:lnTo>
                <a:lnTo>
                  <a:pt x="250051" y="3943"/>
                </a:lnTo>
                <a:lnTo>
                  <a:pt x="289306" y="0"/>
                </a:lnTo>
                <a:lnTo>
                  <a:pt x="328560" y="3943"/>
                </a:lnTo>
                <a:lnTo>
                  <a:pt x="366210" y="15432"/>
                </a:lnTo>
                <a:lnTo>
                  <a:pt x="401911" y="33950"/>
                </a:lnTo>
                <a:lnTo>
                  <a:pt x="435318" y="58984"/>
                </a:lnTo>
                <a:lnTo>
                  <a:pt x="466086" y="90018"/>
                </a:lnTo>
                <a:lnTo>
                  <a:pt x="493871" y="126539"/>
                </a:lnTo>
                <a:lnTo>
                  <a:pt x="518327" y="168031"/>
                </a:lnTo>
                <a:lnTo>
                  <a:pt x="539110" y="213980"/>
                </a:lnTo>
                <a:lnTo>
                  <a:pt x="555875" y="263872"/>
                </a:lnTo>
                <a:lnTo>
                  <a:pt x="568276" y="317191"/>
                </a:lnTo>
                <a:lnTo>
                  <a:pt x="575970" y="373423"/>
                </a:lnTo>
                <a:lnTo>
                  <a:pt x="578612" y="432053"/>
                </a:lnTo>
                <a:lnTo>
                  <a:pt x="575970" y="490684"/>
                </a:lnTo>
                <a:lnTo>
                  <a:pt x="568276" y="546916"/>
                </a:lnTo>
                <a:lnTo>
                  <a:pt x="555875" y="600235"/>
                </a:lnTo>
                <a:lnTo>
                  <a:pt x="539110" y="650127"/>
                </a:lnTo>
                <a:lnTo>
                  <a:pt x="518327" y="696076"/>
                </a:lnTo>
                <a:lnTo>
                  <a:pt x="493871" y="737568"/>
                </a:lnTo>
                <a:lnTo>
                  <a:pt x="466086" y="774089"/>
                </a:lnTo>
                <a:lnTo>
                  <a:pt x="435318" y="805123"/>
                </a:lnTo>
                <a:lnTo>
                  <a:pt x="401911" y="830157"/>
                </a:lnTo>
                <a:lnTo>
                  <a:pt x="366210" y="848675"/>
                </a:lnTo>
                <a:lnTo>
                  <a:pt x="328560" y="860164"/>
                </a:lnTo>
                <a:lnTo>
                  <a:pt x="289306" y="864107"/>
                </a:lnTo>
                <a:lnTo>
                  <a:pt x="250051" y="860164"/>
                </a:lnTo>
                <a:lnTo>
                  <a:pt x="212401" y="848675"/>
                </a:lnTo>
                <a:lnTo>
                  <a:pt x="176700" y="830157"/>
                </a:lnTo>
                <a:lnTo>
                  <a:pt x="143293" y="805123"/>
                </a:lnTo>
                <a:lnTo>
                  <a:pt x="112525" y="774089"/>
                </a:lnTo>
                <a:lnTo>
                  <a:pt x="84740" y="737568"/>
                </a:lnTo>
                <a:lnTo>
                  <a:pt x="60284" y="696076"/>
                </a:lnTo>
                <a:lnTo>
                  <a:pt x="39501" y="650127"/>
                </a:lnTo>
                <a:lnTo>
                  <a:pt x="22736" y="600235"/>
                </a:lnTo>
                <a:lnTo>
                  <a:pt x="10335" y="546916"/>
                </a:lnTo>
                <a:lnTo>
                  <a:pt x="2641" y="490684"/>
                </a:lnTo>
                <a:lnTo>
                  <a:pt x="0" y="432053"/>
                </a:lnTo>
                <a:close/>
              </a:path>
            </a:pathLst>
          </a:custGeom>
          <a:ln w="28575">
            <a:solidFill>
              <a:srgbClr val="00AFEF"/>
            </a:solidFill>
          </a:ln>
        </p:spPr>
        <p:txBody>
          <a:bodyPr wrap="square" lIns="0" tIns="0" rIns="0" bIns="0" rtlCol="0"/>
          <a:lstStyle/>
          <a:p/>
        </p:txBody>
      </p:sp>
      <p:sp>
        <p:nvSpPr>
          <p:cNvPr id="17" name="object 17"/>
          <p:cNvSpPr/>
          <p:nvPr/>
        </p:nvSpPr>
        <p:spPr>
          <a:xfrm>
            <a:off x="9696450" y="4653153"/>
            <a:ext cx="579120" cy="864235"/>
          </a:xfrm>
          <a:custGeom>
            <a:avLst/>
            <a:gdLst/>
            <a:ahLst/>
            <a:cxnLst/>
            <a:rect l="l" t="t" r="r" b="b"/>
            <a:pathLst>
              <a:path w="579120" h="864235">
                <a:moveTo>
                  <a:pt x="0" y="432054"/>
                </a:moveTo>
                <a:lnTo>
                  <a:pt x="2641" y="373423"/>
                </a:lnTo>
                <a:lnTo>
                  <a:pt x="10335" y="317191"/>
                </a:lnTo>
                <a:lnTo>
                  <a:pt x="22736" y="263872"/>
                </a:lnTo>
                <a:lnTo>
                  <a:pt x="39501" y="213980"/>
                </a:lnTo>
                <a:lnTo>
                  <a:pt x="60284" y="168031"/>
                </a:lnTo>
                <a:lnTo>
                  <a:pt x="84740" y="126539"/>
                </a:lnTo>
                <a:lnTo>
                  <a:pt x="112525" y="90018"/>
                </a:lnTo>
                <a:lnTo>
                  <a:pt x="143293" y="58984"/>
                </a:lnTo>
                <a:lnTo>
                  <a:pt x="176700" y="33950"/>
                </a:lnTo>
                <a:lnTo>
                  <a:pt x="212401" y="15432"/>
                </a:lnTo>
                <a:lnTo>
                  <a:pt x="250051" y="3943"/>
                </a:lnTo>
                <a:lnTo>
                  <a:pt x="289305" y="0"/>
                </a:lnTo>
                <a:lnTo>
                  <a:pt x="328560" y="3943"/>
                </a:lnTo>
                <a:lnTo>
                  <a:pt x="366210" y="15432"/>
                </a:lnTo>
                <a:lnTo>
                  <a:pt x="401911" y="33950"/>
                </a:lnTo>
                <a:lnTo>
                  <a:pt x="435318" y="58984"/>
                </a:lnTo>
                <a:lnTo>
                  <a:pt x="466086" y="90018"/>
                </a:lnTo>
                <a:lnTo>
                  <a:pt x="493871" y="126539"/>
                </a:lnTo>
                <a:lnTo>
                  <a:pt x="518327" y="168031"/>
                </a:lnTo>
                <a:lnTo>
                  <a:pt x="539110" y="213980"/>
                </a:lnTo>
                <a:lnTo>
                  <a:pt x="555875" y="263872"/>
                </a:lnTo>
                <a:lnTo>
                  <a:pt x="568276" y="317191"/>
                </a:lnTo>
                <a:lnTo>
                  <a:pt x="575970" y="373423"/>
                </a:lnTo>
                <a:lnTo>
                  <a:pt x="578611" y="432054"/>
                </a:lnTo>
                <a:lnTo>
                  <a:pt x="575970" y="490684"/>
                </a:lnTo>
                <a:lnTo>
                  <a:pt x="568276" y="546916"/>
                </a:lnTo>
                <a:lnTo>
                  <a:pt x="555875" y="600235"/>
                </a:lnTo>
                <a:lnTo>
                  <a:pt x="539110" y="650127"/>
                </a:lnTo>
                <a:lnTo>
                  <a:pt x="518327" y="696076"/>
                </a:lnTo>
                <a:lnTo>
                  <a:pt x="493871" y="737568"/>
                </a:lnTo>
                <a:lnTo>
                  <a:pt x="466086" y="774089"/>
                </a:lnTo>
                <a:lnTo>
                  <a:pt x="435318" y="805123"/>
                </a:lnTo>
                <a:lnTo>
                  <a:pt x="401911" y="830157"/>
                </a:lnTo>
                <a:lnTo>
                  <a:pt x="366210" y="848675"/>
                </a:lnTo>
                <a:lnTo>
                  <a:pt x="328560" y="860164"/>
                </a:lnTo>
                <a:lnTo>
                  <a:pt x="289305" y="864108"/>
                </a:lnTo>
                <a:lnTo>
                  <a:pt x="250051" y="860164"/>
                </a:lnTo>
                <a:lnTo>
                  <a:pt x="212401" y="848675"/>
                </a:lnTo>
                <a:lnTo>
                  <a:pt x="176700" y="830157"/>
                </a:lnTo>
                <a:lnTo>
                  <a:pt x="143293" y="805123"/>
                </a:lnTo>
                <a:lnTo>
                  <a:pt x="112525" y="774089"/>
                </a:lnTo>
                <a:lnTo>
                  <a:pt x="84740" y="737568"/>
                </a:lnTo>
                <a:lnTo>
                  <a:pt x="60284" y="696076"/>
                </a:lnTo>
                <a:lnTo>
                  <a:pt x="39501" y="650127"/>
                </a:lnTo>
                <a:lnTo>
                  <a:pt x="22736" y="600235"/>
                </a:lnTo>
                <a:lnTo>
                  <a:pt x="10335" y="546916"/>
                </a:lnTo>
                <a:lnTo>
                  <a:pt x="2641" y="490684"/>
                </a:lnTo>
                <a:lnTo>
                  <a:pt x="0" y="432054"/>
                </a:lnTo>
                <a:close/>
              </a:path>
            </a:pathLst>
          </a:custGeom>
          <a:ln w="28575">
            <a:solidFill>
              <a:srgbClr val="00AFEF"/>
            </a:solidFill>
          </a:ln>
        </p:spPr>
        <p:txBody>
          <a:bodyPr wrap="square" lIns="0" tIns="0" rIns="0" bIns="0" rtlCol="0"/>
          <a:lstStyle/>
          <a:p/>
        </p:txBody>
      </p:sp>
      <p:sp>
        <p:nvSpPr>
          <p:cNvPr id="18" name="object 18"/>
          <p:cNvSpPr/>
          <p:nvPr/>
        </p:nvSpPr>
        <p:spPr>
          <a:xfrm>
            <a:off x="5518403" y="4725161"/>
            <a:ext cx="579120" cy="864235"/>
          </a:xfrm>
          <a:custGeom>
            <a:avLst/>
            <a:gdLst/>
            <a:ahLst/>
            <a:cxnLst/>
            <a:rect l="l" t="t" r="r" b="b"/>
            <a:pathLst>
              <a:path w="579120" h="864235">
                <a:moveTo>
                  <a:pt x="0" y="432054"/>
                </a:moveTo>
                <a:lnTo>
                  <a:pt x="2641" y="373423"/>
                </a:lnTo>
                <a:lnTo>
                  <a:pt x="10335" y="317191"/>
                </a:lnTo>
                <a:lnTo>
                  <a:pt x="22736" y="263872"/>
                </a:lnTo>
                <a:lnTo>
                  <a:pt x="39501" y="213980"/>
                </a:lnTo>
                <a:lnTo>
                  <a:pt x="60284" y="168031"/>
                </a:lnTo>
                <a:lnTo>
                  <a:pt x="84740" y="126539"/>
                </a:lnTo>
                <a:lnTo>
                  <a:pt x="112525" y="90018"/>
                </a:lnTo>
                <a:lnTo>
                  <a:pt x="143293" y="58984"/>
                </a:lnTo>
                <a:lnTo>
                  <a:pt x="176700" y="33950"/>
                </a:lnTo>
                <a:lnTo>
                  <a:pt x="212401" y="15432"/>
                </a:lnTo>
                <a:lnTo>
                  <a:pt x="250051" y="3943"/>
                </a:lnTo>
                <a:lnTo>
                  <a:pt x="289306" y="0"/>
                </a:lnTo>
                <a:lnTo>
                  <a:pt x="328586" y="3943"/>
                </a:lnTo>
                <a:lnTo>
                  <a:pt x="366254" y="15432"/>
                </a:lnTo>
                <a:lnTo>
                  <a:pt x="401964" y="33950"/>
                </a:lnTo>
                <a:lnTo>
                  <a:pt x="435374" y="58984"/>
                </a:lnTo>
                <a:lnTo>
                  <a:pt x="466140" y="90018"/>
                </a:lnTo>
                <a:lnTo>
                  <a:pt x="493918" y="126539"/>
                </a:lnTo>
                <a:lnTo>
                  <a:pt x="518366" y="168031"/>
                </a:lnTo>
                <a:lnTo>
                  <a:pt x="539138" y="213980"/>
                </a:lnTo>
                <a:lnTo>
                  <a:pt x="555892" y="263872"/>
                </a:lnTo>
                <a:lnTo>
                  <a:pt x="568285" y="317191"/>
                </a:lnTo>
                <a:lnTo>
                  <a:pt x="575973" y="373423"/>
                </a:lnTo>
                <a:lnTo>
                  <a:pt x="578612" y="432054"/>
                </a:lnTo>
                <a:lnTo>
                  <a:pt x="575973" y="490684"/>
                </a:lnTo>
                <a:lnTo>
                  <a:pt x="568285" y="546914"/>
                </a:lnTo>
                <a:lnTo>
                  <a:pt x="555892" y="600231"/>
                </a:lnTo>
                <a:lnTo>
                  <a:pt x="539138" y="650120"/>
                </a:lnTo>
                <a:lnTo>
                  <a:pt x="518366" y="696066"/>
                </a:lnTo>
                <a:lnTo>
                  <a:pt x="493918" y="737555"/>
                </a:lnTo>
                <a:lnTo>
                  <a:pt x="466140" y="774073"/>
                </a:lnTo>
                <a:lnTo>
                  <a:pt x="435374" y="805104"/>
                </a:lnTo>
                <a:lnTo>
                  <a:pt x="401964" y="830135"/>
                </a:lnTo>
                <a:lnTo>
                  <a:pt x="366254" y="848652"/>
                </a:lnTo>
                <a:lnTo>
                  <a:pt x="328586" y="860139"/>
                </a:lnTo>
                <a:lnTo>
                  <a:pt x="289306" y="864082"/>
                </a:lnTo>
                <a:lnTo>
                  <a:pt x="250051" y="860139"/>
                </a:lnTo>
                <a:lnTo>
                  <a:pt x="212401" y="848652"/>
                </a:lnTo>
                <a:lnTo>
                  <a:pt x="176700" y="830135"/>
                </a:lnTo>
                <a:lnTo>
                  <a:pt x="143293" y="805104"/>
                </a:lnTo>
                <a:lnTo>
                  <a:pt x="112525" y="774073"/>
                </a:lnTo>
                <a:lnTo>
                  <a:pt x="84740" y="737555"/>
                </a:lnTo>
                <a:lnTo>
                  <a:pt x="60284" y="696066"/>
                </a:lnTo>
                <a:lnTo>
                  <a:pt x="39501" y="650120"/>
                </a:lnTo>
                <a:lnTo>
                  <a:pt x="22736" y="600231"/>
                </a:lnTo>
                <a:lnTo>
                  <a:pt x="10335" y="546914"/>
                </a:lnTo>
                <a:lnTo>
                  <a:pt x="2641" y="490684"/>
                </a:lnTo>
                <a:lnTo>
                  <a:pt x="0" y="432054"/>
                </a:lnTo>
                <a:close/>
              </a:path>
            </a:pathLst>
          </a:custGeom>
          <a:ln w="28575">
            <a:solidFill>
              <a:srgbClr val="00AFEF"/>
            </a:solidFill>
          </a:ln>
        </p:spPr>
        <p:txBody>
          <a:bodyPr wrap="square" lIns="0" tIns="0" rIns="0" bIns="0" rtlCol="0"/>
          <a:lstStyle/>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内容占位符 23"/>
          <p:cNvSpPr>
            <a:spLocks noGrp="1"/>
          </p:cNvSpPr>
          <p:nvPr>
            <p:ph idx="1"/>
          </p:nvPr>
        </p:nvSpPr>
        <p:spPr/>
        <p:txBody>
          <a:bodyPr/>
          <a:p>
            <a:endParaRPr lang="zh-CN" altLang="en-US"/>
          </a:p>
        </p:txBody>
      </p:sp>
      <p:sp>
        <p:nvSpPr>
          <p:cNvPr id="4" name="object 4"/>
          <p:cNvSpPr/>
          <p:nvPr/>
        </p:nvSpPr>
        <p:spPr>
          <a:xfrm>
            <a:off x="301752" y="64007"/>
            <a:ext cx="3451860" cy="795528"/>
          </a:xfrm>
          <a:prstGeom prst="rect">
            <a:avLst/>
          </a:prstGeom>
          <a:blipFill>
            <a:blip r:embed="rId1" cstate="print"/>
            <a:stretch>
              <a:fillRect/>
            </a:stretch>
          </a:blip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0" dirty="0"/>
              <a:t>一</a:t>
            </a:r>
            <a:r>
              <a:rPr dirty="0"/>
              <a:t>、</a:t>
            </a:r>
            <a:r>
              <a:rPr spc="-10" dirty="0"/>
              <a:t>同期</a:t>
            </a:r>
            <a:r>
              <a:rPr spc="-5" dirty="0"/>
              <a:t>发</a:t>
            </a:r>
            <a:r>
              <a:rPr spc="-10" dirty="0"/>
              <a:t>情</a:t>
            </a:r>
            <a:endParaRPr spc="-10" dirty="0"/>
          </a:p>
        </p:txBody>
      </p:sp>
      <p:sp>
        <p:nvSpPr>
          <p:cNvPr id="8" name="object 8"/>
          <p:cNvSpPr/>
          <p:nvPr/>
        </p:nvSpPr>
        <p:spPr>
          <a:xfrm>
            <a:off x="2618232" y="1289303"/>
            <a:ext cx="504444" cy="679703"/>
          </a:xfrm>
          <a:prstGeom prst="rect">
            <a:avLst/>
          </a:prstGeom>
          <a:blipFill>
            <a:blip r:embed="rId2" cstate="print"/>
            <a:stretch>
              <a:fillRect/>
            </a:stretch>
          </a:blipFill>
        </p:spPr>
        <p:txBody>
          <a:bodyPr wrap="square" lIns="0" tIns="0" rIns="0" bIns="0" rtlCol="0"/>
          <a:lstStyle/>
          <a:p/>
        </p:txBody>
      </p:sp>
      <p:sp>
        <p:nvSpPr>
          <p:cNvPr id="9" name="object 9"/>
          <p:cNvSpPr txBox="1"/>
          <p:nvPr/>
        </p:nvSpPr>
        <p:spPr>
          <a:xfrm>
            <a:off x="774293" y="1363471"/>
            <a:ext cx="2047239" cy="391160"/>
          </a:xfrm>
          <a:prstGeom prst="rect">
            <a:avLst/>
          </a:prstGeom>
        </p:spPr>
        <p:txBody>
          <a:bodyPr vert="horz" wrap="square" lIns="0" tIns="12700" rIns="0" bIns="0" rtlCol="0">
            <a:spAutoFit/>
          </a:bodyPr>
          <a:lstStyle/>
          <a:p>
            <a:pPr marL="12700">
              <a:lnSpc>
                <a:spcPct val="100000"/>
              </a:lnSpc>
              <a:spcBef>
                <a:spcPts val="100"/>
              </a:spcBef>
            </a:pPr>
            <a:r>
              <a:rPr sz="2400" b="1" spc="10" dirty="0">
                <a:solidFill>
                  <a:srgbClr val="C00000"/>
                </a:solidFill>
                <a:latin typeface="微软雅黑" panose="020B0503020204020204" charset="-122"/>
                <a:cs typeface="微软雅黑" panose="020B0503020204020204" charset="-122"/>
              </a:rPr>
              <a:t>2</a:t>
            </a:r>
            <a:r>
              <a:rPr sz="2400" b="1" spc="0" dirty="0">
                <a:solidFill>
                  <a:srgbClr val="C00000"/>
                </a:solidFill>
                <a:latin typeface="微软雅黑" panose="020B0503020204020204" charset="-122"/>
                <a:cs typeface="微软雅黑" panose="020B0503020204020204" charset="-122"/>
              </a:rPr>
              <a:t>、延</a:t>
            </a:r>
            <a:r>
              <a:rPr sz="2400" b="1" dirty="0">
                <a:solidFill>
                  <a:srgbClr val="C00000"/>
                </a:solidFill>
                <a:latin typeface="微软雅黑" panose="020B0503020204020204" charset="-122"/>
                <a:cs typeface="微软雅黑" panose="020B0503020204020204" charset="-122"/>
              </a:rPr>
              <a:t>长黄体期</a:t>
            </a:r>
            <a:endParaRPr sz="2400">
              <a:latin typeface="微软雅黑" panose="020B0503020204020204" charset="-122"/>
              <a:cs typeface="微软雅黑" panose="020B0503020204020204" charset="-122"/>
            </a:endParaRPr>
          </a:p>
        </p:txBody>
      </p:sp>
      <p:sp>
        <p:nvSpPr>
          <p:cNvPr id="10" name="object 10"/>
          <p:cNvSpPr/>
          <p:nvPr/>
        </p:nvSpPr>
        <p:spPr>
          <a:xfrm>
            <a:off x="5735828" y="1268730"/>
            <a:ext cx="6119114" cy="3672459"/>
          </a:xfrm>
          <a:prstGeom prst="rect">
            <a:avLst/>
          </a:prstGeom>
          <a:blipFill>
            <a:blip r:embed="rId3" cstate="print"/>
            <a:stretch>
              <a:fillRect/>
            </a:stretch>
          </a:blipFill>
        </p:spPr>
        <p:txBody>
          <a:bodyPr wrap="square" lIns="0" tIns="0" rIns="0" bIns="0" rtlCol="0"/>
          <a:lstStyle/>
          <a:p/>
        </p:txBody>
      </p:sp>
      <p:sp>
        <p:nvSpPr>
          <p:cNvPr id="11" name="object 11"/>
          <p:cNvSpPr txBox="1"/>
          <p:nvPr/>
        </p:nvSpPr>
        <p:spPr>
          <a:xfrm>
            <a:off x="1278382" y="2575305"/>
            <a:ext cx="939800" cy="391160"/>
          </a:xfrm>
          <a:prstGeom prst="rect">
            <a:avLst/>
          </a:prstGeom>
        </p:spPr>
        <p:txBody>
          <a:bodyPr vert="horz" wrap="square" lIns="0" tIns="12700" rIns="0" bIns="0" rtlCol="0">
            <a:spAutoFit/>
          </a:bodyPr>
          <a:lstStyle/>
          <a:p>
            <a:pPr marL="12700">
              <a:lnSpc>
                <a:spcPct val="100000"/>
              </a:lnSpc>
              <a:spcBef>
                <a:spcPts val="100"/>
              </a:spcBef>
            </a:pPr>
            <a:r>
              <a:rPr sz="2400" dirty="0">
                <a:latin typeface="宋体" panose="02010600030101010101" pitchFamily="2" charset="-122"/>
                <a:cs typeface="宋体" panose="02010600030101010101" pitchFamily="2" charset="-122"/>
              </a:rPr>
              <a:t>孕激素</a:t>
            </a:r>
            <a:endParaRPr sz="2400">
              <a:latin typeface="宋体" panose="02010600030101010101" pitchFamily="2" charset="-122"/>
              <a:cs typeface="宋体" panose="02010600030101010101" pitchFamily="2" charset="-122"/>
            </a:endParaRPr>
          </a:p>
        </p:txBody>
      </p:sp>
      <p:sp>
        <p:nvSpPr>
          <p:cNvPr id="12" name="object 12"/>
          <p:cNvSpPr/>
          <p:nvPr/>
        </p:nvSpPr>
        <p:spPr>
          <a:xfrm>
            <a:off x="2287142" y="2604389"/>
            <a:ext cx="756920" cy="417830"/>
          </a:xfrm>
          <a:custGeom>
            <a:avLst/>
            <a:gdLst/>
            <a:ahLst/>
            <a:cxnLst/>
            <a:rect l="l" t="t" r="r" b="b"/>
            <a:pathLst>
              <a:path w="756919" h="417830">
                <a:moveTo>
                  <a:pt x="548258" y="0"/>
                </a:moveTo>
                <a:lnTo>
                  <a:pt x="548258" y="104394"/>
                </a:lnTo>
                <a:lnTo>
                  <a:pt x="0" y="104394"/>
                </a:lnTo>
                <a:lnTo>
                  <a:pt x="104267" y="208661"/>
                </a:lnTo>
                <a:lnTo>
                  <a:pt x="0" y="312927"/>
                </a:lnTo>
                <a:lnTo>
                  <a:pt x="548258" y="312927"/>
                </a:lnTo>
                <a:lnTo>
                  <a:pt x="548258" y="417322"/>
                </a:lnTo>
                <a:lnTo>
                  <a:pt x="756919" y="208661"/>
                </a:lnTo>
                <a:lnTo>
                  <a:pt x="548258" y="0"/>
                </a:lnTo>
                <a:close/>
              </a:path>
            </a:pathLst>
          </a:custGeom>
          <a:solidFill>
            <a:srgbClr val="8FAADC">
              <a:alpha val="56861"/>
            </a:srgbClr>
          </a:solidFill>
        </p:spPr>
        <p:txBody>
          <a:bodyPr wrap="square" lIns="0" tIns="0" rIns="0" bIns="0" rtlCol="0"/>
          <a:lstStyle/>
          <a:p/>
        </p:txBody>
      </p:sp>
      <p:sp>
        <p:nvSpPr>
          <p:cNvPr id="13" name="object 13"/>
          <p:cNvSpPr/>
          <p:nvPr/>
        </p:nvSpPr>
        <p:spPr>
          <a:xfrm>
            <a:off x="2287142" y="2604389"/>
            <a:ext cx="756920" cy="417830"/>
          </a:xfrm>
          <a:custGeom>
            <a:avLst/>
            <a:gdLst/>
            <a:ahLst/>
            <a:cxnLst/>
            <a:rect l="l" t="t" r="r" b="b"/>
            <a:pathLst>
              <a:path w="756919" h="417830">
                <a:moveTo>
                  <a:pt x="0" y="104394"/>
                </a:moveTo>
                <a:lnTo>
                  <a:pt x="548258" y="104394"/>
                </a:lnTo>
                <a:lnTo>
                  <a:pt x="548258" y="0"/>
                </a:lnTo>
                <a:lnTo>
                  <a:pt x="756919" y="208661"/>
                </a:lnTo>
                <a:lnTo>
                  <a:pt x="548258" y="417322"/>
                </a:lnTo>
                <a:lnTo>
                  <a:pt x="548258" y="312927"/>
                </a:lnTo>
                <a:lnTo>
                  <a:pt x="0" y="312927"/>
                </a:lnTo>
                <a:lnTo>
                  <a:pt x="104267" y="208661"/>
                </a:lnTo>
                <a:lnTo>
                  <a:pt x="0" y="104394"/>
                </a:lnTo>
                <a:close/>
              </a:path>
            </a:pathLst>
          </a:custGeom>
          <a:ln w="12700">
            <a:solidFill>
              <a:srgbClr val="FFFFFF"/>
            </a:solidFill>
          </a:ln>
        </p:spPr>
        <p:txBody>
          <a:bodyPr wrap="square" lIns="0" tIns="0" rIns="0" bIns="0" rtlCol="0"/>
          <a:lstStyle/>
          <a:p/>
        </p:txBody>
      </p:sp>
      <p:sp>
        <p:nvSpPr>
          <p:cNvPr id="14" name="object 14"/>
          <p:cNvSpPr txBox="1"/>
          <p:nvPr/>
        </p:nvSpPr>
        <p:spPr>
          <a:xfrm>
            <a:off x="3194685" y="2162302"/>
            <a:ext cx="1244600" cy="1122680"/>
          </a:xfrm>
          <a:prstGeom prst="rect">
            <a:avLst/>
          </a:prstGeom>
        </p:spPr>
        <p:txBody>
          <a:bodyPr vert="horz" wrap="square" lIns="0" tIns="12700" rIns="0" bIns="0" rtlCol="0">
            <a:spAutoFit/>
          </a:bodyPr>
          <a:lstStyle/>
          <a:p>
            <a:pPr marL="12700" marR="5080">
              <a:lnSpc>
                <a:spcPct val="150000"/>
              </a:lnSpc>
              <a:spcBef>
                <a:spcPts val="100"/>
              </a:spcBef>
            </a:pPr>
            <a:r>
              <a:rPr sz="2400" dirty="0">
                <a:latin typeface="宋体" panose="02010600030101010101" pitchFamily="2" charset="-122"/>
                <a:cs typeface="宋体" panose="02010600030101010101" pitchFamily="2" charset="-122"/>
              </a:rPr>
              <a:t>卵泡发育 母畜发情</a:t>
            </a:r>
            <a:endParaRPr sz="2400">
              <a:latin typeface="宋体" panose="02010600030101010101" pitchFamily="2" charset="-122"/>
              <a:cs typeface="宋体" panose="02010600030101010101" pitchFamily="2" charset="-122"/>
            </a:endParaRPr>
          </a:p>
        </p:txBody>
      </p:sp>
      <p:grpSp>
        <p:nvGrpSpPr>
          <p:cNvPr id="6" name="组合 5"/>
          <p:cNvGrpSpPr/>
          <p:nvPr/>
        </p:nvGrpSpPr>
        <p:grpSpPr>
          <a:xfrm>
            <a:off x="263525" y="3870325"/>
            <a:ext cx="864235" cy="638810"/>
            <a:chOff x="415" y="6095"/>
            <a:chExt cx="1361" cy="1006"/>
          </a:xfrm>
        </p:grpSpPr>
        <p:sp>
          <p:nvSpPr>
            <p:cNvPr id="15" name="object 15"/>
            <p:cNvSpPr/>
            <p:nvPr/>
          </p:nvSpPr>
          <p:spPr>
            <a:xfrm>
              <a:off x="415" y="6095"/>
              <a:ext cx="1361" cy="1006"/>
            </a:xfrm>
            <a:custGeom>
              <a:avLst/>
              <a:gdLst/>
              <a:ahLst/>
              <a:cxnLst/>
              <a:rect l="l" t="t" r="r" b="b"/>
              <a:pathLst>
                <a:path w="864235" h="638810">
                  <a:moveTo>
                    <a:pt x="19964" y="159639"/>
                  </a:moveTo>
                  <a:lnTo>
                    <a:pt x="0" y="159639"/>
                  </a:lnTo>
                  <a:lnTo>
                    <a:pt x="0" y="478917"/>
                  </a:lnTo>
                  <a:lnTo>
                    <a:pt x="19964" y="478917"/>
                  </a:lnTo>
                  <a:lnTo>
                    <a:pt x="19964" y="159639"/>
                  </a:lnTo>
                  <a:close/>
                </a:path>
                <a:path w="864235" h="638810">
                  <a:moveTo>
                    <a:pt x="79832" y="159639"/>
                  </a:moveTo>
                  <a:lnTo>
                    <a:pt x="39916" y="159639"/>
                  </a:lnTo>
                  <a:lnTo>
                    <a:pt x="39916" y="478917"/>
                  </a:lnTo>
                  <a:lnTo>
                    <a:pt x="79832" y="478917"/>
                  </a:lnTo>
                  <a:lnTo>
                    <a:pt x="79832" y="159639"/>
                  </a:lnTo>
                  <a:close/>
                </a:path>
                <a:path w="864235" h="638810">
                  <a:moveTo>
                    <a:pt x="544817" y="0"/>
                  </a:moveTo>
                  <a:lnTo>
                    <a:pt x="544817" y="159639"/>
                  </a:lnTo>
                  <a:lnTo>
                    <a:pt x="99783" y="159639"/>
                  </a:lnTo>
                  <a:lnTo>
                    <a:pt x="99783" y="478917"/>
                  </a:lnTo>
                  <a:lnTo>
                    <a:pt x="544817" y="478917"/>
                  </a:lnTo>
                  <a:lnTo>
                    <a:pt x="544817" y="638556"/>
                  </a:lnTo>
                  <a:lnTo>
                    <a:pt x="864095" y="319278"/>
                  </a:lnTo>
                  <a:lnTo>
                    <a:pt x="544817" y="0"/>
                  </a:lnTo>
                  <a:close/>
                </a:path>
              </a:pathLst>
            </a:custGeom>
            <a:solidFill>
              <a:srgbClr val="92D050"/>
            </a:solidFill>
          </p:spPr>
          <p:txBody>
            <a:bodyPr wrap="square" lIns="0" tIns="0" rIns="0" bIns="0" rtlCol="0"/>
            <a:lstStyle/>
            <a:p/>
          </p:txBody>
        </p:sp>
        <p:sp>
          <p:nvSpPr>
            <p:cNvPr id="16" name="object 16"/>
            <p:cNvSpPr/>
            <p:nvPr/>
          </p:nvSpPr>
          <p:spPr>
            <a:xfrm>
              <a:off x="430" y="6337"/>
              <a:ext cx="0" cy="523"/>
            </a:xfrm>
            <a:custGeom>
              <a:avLst/>
              <a:gdLst/>
              <a:ahLst/>
              <a:cxnLst/>
              <a:rect l="l" t="t" r="r" b="b"/>
              <a:pathLst>
                <a:path h="332104">
                  <a:moveTo>
                    <a:pt x="0" y="0"/>
                  </a:moveTo>
                  <a:lnTo>
                    <a:pt x="0" y="331977"/>
                  </a:lnTo>
                </a:path>
              </a:pathLst>
            </a:custGeom>
            <a:ln w="32664">
              <a:solidFill>
                <a:srgbClr val="FFFFFF"/>
              </a:solidFill>
            </a:ln>
          </p:spPr>
          <p:txBody>
            <a:bodyPr wrap="square" lIns="0" tIns="0" rIns="0" bIns="0" rtlCol="0"/>
            <a:lstStyle/>
            <a:p/>
          </p:txBody>
        </p:sp>
        <p:sp>
          <p:nvSpPr>
            <p:cNvPr id="17" name="object 17"/>
            <p:cNvSpPr/>
            <p:nvPr/>
          </p:nvSpPr>
          <p:spPr>
            <a:xfrm>
              <a:off x="478" y="6347"/>
              <a:ext cx="63" cy="503"/>
            </a:xfrm>
            <a:custGeom>
              <a:avLst/>
              <a:gdLst/>
              <a:ahLst/>
              <a:cxnLst/>
              <a:rect l="l" t="t" r="r" b="b"/>
              <a:pathLst>
                <a:path w="40004" h="319404">
                  <a:moveTo>
                    <a:pt x="0" y="0"/>
                  </a:moveTo>
                  <a:lnTo>
                    <a:pt x="39916" y="0"/>
                  </a:lnTo>
                  <a:lnTo>
                    <a:pt x="39916" y="319277"/>
                  </a:lnTo>
                  <a:lnTo>
                    <a:pt x="0" y="319277"/>
                  </a:lnTo>
                  <a:lnTo>
                    <a:pt x="0" y="0"/>
                  </a:lnTo>
                  <a:close/>
                </a:path>
              </a:pathLst>
            </a:custGeom>
            <a:ln w="12700">
              <a:solidFill>
                <a:srgbClr val="FFFFFF"/>
              </a:solidFill>
            </a:ln>
          </p:spPr>
          <p:txBody>
            <a:bodyPr wrap="square" lIns="0" tIns="0" rIns="0" bIns="0" rtlCol="0"/>
            <a:lstStyle/>
            <a:p/>
          </p:txBody>
        </p:sp>
        <p:sp>
          <p:nvSpPr>
            <p:cNvPr id="18" name="object 18"/>
            <p:cNvSpPr/>
            <p:nvPr/>
          </p:nvSpPr>
          <p:spPr>
            <a:xfrm>
              <a:off x="572" y="6095"/>
              <a:ext cx="1204" cy="1006"/>
            </a:xfrm>
            <a:custGeom>
              <a:avLst/>
              <a:gdLst/>
              <a:ahLst/>
              <a:cxnLst/>
              <a:rect l="l" t="t" r="r" b="b"/>
              <a:pathLst>
                <a:path w="764540" h="638810">
                  <a:moveTo>
                    <a:pt x="0" y="159639"/>
                  </a:moveTo>
                  <a:lnTo>
                    <a:pt x="445033" y="159639"/>
                  </a:lnTo>
                  <a:lnTo>
                    <a:pt x="445033" y="0"/>
                  </a:lnTo>
                  <a:lnTo>
                    <a:pt x="764311" y="319278"/>
                  </a:lnTo>
                  <a:lnTo>
                    <a:pt x="445033" y="638556"/>
                  </a:lnTo>
                  <a:lnTo>
                    <a:pt x="445033" y="478917"/>
                  </a:lnTo>
                  <a:lnTo>
                    <a:pt x="0" y="478917"/>
                  </a:lnTo>
                  <a:lnTo>
                    <a:pt x="0" y="159639"/>
                  </a:lnTo>
                  <a:close/>
                </a:path>
              </a:pathLst>
            </a:custGeom>
            <a:ln w="12700">
              <a:solidFill>
                <a:srgbClr val="FFFFFF"/>
              </a:solidFill>
            </a:ln>
          </p:spPr>
          <p:txBody>
            <a:bodyPr wrap="square" lIns="0" tIns="0" rIns="0" bIns="0" rtlCol="0"/>
            <a:lstStyle/>
            <a:p/>
          </p:txBody>
        </p:sp>
      </p:grpSp>
      <p:sp>
        <p:nvSpPr>
          <p:cNvPr id="19" name="object 19"/>
          <p:cNvSpPr txBox="1"/>
          <p:nvPr/>
        </p:nvSpPr>
        <p:spPr>
          <a:xfrm>
            <a:off x="1293622" y="4035297"/>
            <a:ext cx="8063865" cy="1960880"/>
          </a:xfrm>
          <a:prstGeom prst="rect">
            <a:avLst/>
          </a:prstGeom>
        </p:spPr>
        <p:txBody>
          <a:bodyPr vert="horz" wrap="square" lIns="0" tIns="12700" rIns="0" bIns="0" rtlCol="0">
            <a:spAutoFit/>
          </a:bodyPr>
          <a:lstStyle/>
          <a:p>
            <a:pPr marL="12700">
              <a:lnSpc>
                <a:spcPct val="100000"/>
              </a:lnSpc>
              <a:spcBef>
                <a:spcPts val="100"/>
              </a:spcBef>
            </a:pPr>
            <a:r>
              <a:rPr sz="2000" dirty="0">
                <a:latin typeface="宋体" panose="02010600030101010101" pitchFamily="2" charset="-122"/>
                <a:cs typeface="宋体" panose="02010600030101010101" pitchFamily="2" charset="-122"/>
              </a:rPr>
              <a:t>持续孕激素，黄体退化</a:t>
            </a:r>
            <a:r>
              <a:rPr sz="2000" spc="-15" dirty="0">
                <a:latin typeface="宋体" panose="02010600030101010101" pitchFamily="2" charset="-122"/>
                <a:cs typeface="宋体" panose="02010600030101010101" pitchFamily="2" charset="-122"/>
              </a:rPr>
              <a:t>后</a:t>
            </a:r>
            <a:r>
              <a:rPr sz="2000" dirty="0">
                <a:latin typeface="宋体" panose="02010600030101010101" pitchFamily="2" charset="-122"/>
                <a:cs typeface="宋体" panose="02010600030101010101" pitchFamily="2" charset="-122"/>
              </a:rPr>
              <a:t>也不</a:t>
            </a:r>
            <a:r>
              <a:rPr sz="2000" spc="-15" dirty="0">
                <a:latin typeface="宋体" panose="02010600030101010101" pitchFamily="2" charset="-122"/>
                <a:cs typeface="宋体" panose="02010600030101010101" pitchFamily="2" charset="-122"/>
              </a:rPr>
              <a:t>发</a:t>
            </a:r>
            <a:r>
              <a:rPr sz="2000" dirty="0">
                <a:latin typeface="宋体" panose="02010600030101010101" pitchFamily="2" charset="-122"/>
                <a:cs typeface="宋体" panose="02010600030101010101" pitchFamily="2" charset="-122"/>
              </a:rPr>
              <a:t>情</a:t>
            </a:r>
            <a:endParaRPr sz="2000">
              <a:latin typeface="宋体" panose="02010600030101010101" pitchFamily="2" charset="-122"/>
              <a:cs typeface="宋体" panose="02010600030101010101" pitchFamily="2" charset="-122"/>
            </a:endParaRPr>
          </a:p>
          <a:p>
            <a:pPr>
              <a:lnSpc>
                <a:spcPct val="100000"/>
              </a:lnSpc>
            </a:pPr>
            <a:endParaRPr sz="2600">
              <a:latin typeface="Times New Roman" panose="02020603050405020304"/>
              <a:cs typeface="Times New Roman" panose="02020603050405020304"/>
            </a:endParaRPr>
          </a:p>
          <a:p>
            <a:pPr>
              <a:lnSpc>
                <a:spcPct val="100000"/>
              </a:lnSpc>
            </a:pPr>
            <a:endParaRPr sz="2300">
              <a:latin typeface="Times New Roman" panose="02020603050405020304"/>
              <a:cs typeface="Times New Roman" panose="02020603050405020304"/>
            </a:endParaRPr>
          </a:p>
          <a:p>
            <a:pPr marL="933450" marR="5080">
              <a:lnSpc>
                <a:spcPct val="150000"/>
              </a:lnSpc>
            </a:pPr>
            <a:r>
              <a:rPr sz="2000" dirty="0">
                <a:solidFill>
                  <a:srgbClr val="385622"/>
                </a:solidFill>
                <a:latin typeface="宋体" panose="02010600030101010101" pitchFamily="2" charset="-122"/>
                <a:cs typeface="宋体" panose="02010600030101010101" pitchFamily="2" charset="-122"/>
              </a:rPr>
              <a:t>撤除孕激素，母畜卵巢</a:t>
            </a:r>
            <a:r>
              <a:rPr sz="2000" spc="-15" dirty="0">
                <a:solidFill>
                  <a:srgbClr val="385622"/>
                </a:solidFill>
                <a:latin typeface="宋体" panose="02010600030101010101" pitchFamily="2" charset="-122"/>
                <a:cs typeface="宋体" panose="02010600030101010101" pitchFamily="2" charset="-122"/>
              </a:rPr>
              <a:t>已</a:t>
            </a:r>
            <a:r>
              <a:rPr sz="2000" dirty="0">
                <a:solidFill>
                  <a:srgbClr val="385622"/>
                </a:solidFill>
                <a:latin typeface="宋体" panose="02010600030101010101" pitchFamily="2" charset="-122"/>
                <a:cs typeface="宋体" panose="02010600030101010101" pitchFamily="2" charset="-122"/>
              </a:rPr>
              <a:t>无黄</a:t>
            </a:r>
            <a:r>
              <a:rPr sz="2000" spc="-15" dirty="0">
                <a:solidFill>
                  <a:srgbClr val="385622"/>
                </a:solidFill>
                <a:latin typeface="宋体" panose="02010600030101010101" pitchFamily="2" charset="-122"/>
                <a:cs typeface="宋体" panose="02010600030101010101" pitchFamily="2" charset="-122"/>
              </a:rPr>
              <a:t>体</a:t>
            </a:r>
            <a:r>
              <a:rPr sz="2000" dirty="0">
                <a:solidFill>
                  <a:srgbClr val="385622"/>
                </a:solidFill>
                <a:latin typeface="宋体" panose="02010600030101010101" pitchFamily="2" charset="-122"/>
                <a:cs typeface="宋体" panose="02010600030101010101" pitchFamily="2" charset="-122"/>
              </a:rPr>
              <a:t>，母</a:t>
            </a:r>
            <a:r>
              <a:rPr sz="2000" spc="-15" dirty="0">
                <a:solidFill>
                  <a:srgbClr val="385622"/>
                </a:solidFill>
                <a:latin typeface="宋体" panose="02010600030101010101" pitchFamily="2" charset="-122"/>
                <a:cs typeface="宋体" panose="02010600030101010101" pitchFamily="2" charset="-122"/>
              </a:rPr>
              <a:t>畜</a:t>
            </a:r>
            <a:r>
              <a:rPr sz="2000" dirty="0">
                <a:solidFill>
                  <a:srgbClr val="385622"/>
                </a:solidFill>
                <a:latin typeface="宋体" panose="02010600030101010101" pitchFamily="2" charset="-122"/>
                <a:cs typeface="宋体" panose="02010600030101010101" pitchFamily="2" charset="-122"/>
              </a:rPr>
              <a:t>群同</a:t>
            </a:r>
            <a:r>
              <a:rPr sz="2000" spc="-15" dirty="0">
                <a:solidFill>
                  <a:srgbClr val="385622"/>
                </a:solidFill>
                <a:latin typeface="宋体" panose="02010600030101010101" pitchFamily="2" charset="-122"/>
                <a:cs typeface="宋体" panose="02010600030101010101" pitchFamily="2" charset="-122"/>
              </a:rPr>
              <a:t>时</a:t>
            </a:r>
            <a:r>
              <a:rPr sz="2000" dirty="0">
                <a:solidFill>
                  <a:srgbClr val="385622"/>
                </a:solidFill>
                <a:latin typeface="宋体" panose="02010600030101010101" pitchFamily="2" charset="-122"/>
                <a:cs typeface="宋体" panose="02010600030101010101" pitchFamily="2" charset="-122"/>
              </a:rPr>
              <a:t>卵泡</a:t>
            </a:r>
            <a:r>
              <a:rPr sz="2000" spc="-15" dirty="0">
                <a:solidFill>
                  <a:srgbClr val="385622"/>
                </a:solidFill>
                <a:latin typeface="宋体" panose="02010600030101010101" pitchFamily="2" charset="-122"/>
                <a:cs typeface="宋体" panose="02010600030101010101" pitchFamily="2" charset="-122"/>
              </a:rPr>
              <a:t>发</a:t>
            </a:r>
            <a:r>
              <a:rPr sz="2000" dirty="0">
                <a:solidFill>
                  <a:srgbClr val="385622"/>
                </a:solidFill>
                <a:latin typeface="宋体" panose="02010600030101010101" pitchFamily="2" charset="-122"/>
                <a:cs typeface="宋体" panose="02010600030101010101" pitchFamily="2" charset="-122"/>
              </a:rPr>
              <a:t>育和</a:t>
            </a:r>
            <a:r>
              <a:rPr sz="2000" spc="-15" dirty="0">
                <a:solidFill>
                  <a:srgbClr val="385622"/>
                </a:solidFill>
                <a:latin typeface="宋体" panose="02010600030101010101" pitchFamily="2" charset="-122"/>
                <a:cs typeface="宋体" panose="02010600030101010101" pitchFamily="2" charset="-122"/>
              </a:rPr>
              <a:t>发</a:t>
            </a:r>
            <a:r>
              <a:rPr sz="2000" dirty="0">
                <a:solidFill>
                  <a:srgbClr val="385622"/>
                </a:solidFill>
                <a:latin typeface="宋体" panose="02010600030101010101" pitchFamily="2" charset="-122"/>
                <a:cs typeface="宋体" panose="02010600030101010101" pitchFamily="2" charset="-122"/>
              </a:rPr>
              <a:t>情，  达到同期发情</a:t>
            </a:r>
            <a:endParaRPr sz="2000">
              <a:latin typeface="宋体" panose="02010600030101010101" pitchFamily="2" charset="-122"/>
              <a:cs typeface="宋体" panose="02010600030101010101" pitchFamily="2" charset="-122"/>
            </a:endParaRPr>
          </a:p>
        </p:txBody>
      </p:sp>
      <p:grpSp>
        <p:nvGrpSpPr>
          <p:cNvPr id="7" name="组合 6"/>
          <p:cNvGrpSpPr/>
          <p:nvPr/>
        </p:nvGrpSpPr>
        <p:grpSpPr>
          <a:xfrm>
            <a:off x="1123950" y="5198110"/>
            <a:ext cx="864235" cy="638810"/>
            <a:chOff x="1770" y="8186"/>
            <a:chExt cx="1361" cy="1006"/>
          </a:xfrm>
        </p:grpSpPr>
        <p:sp>
          <p:nvSpPr>
            <p:cNvPr id="20" name="object 20"/>
            <p:cNvSpPr/>
            <p:nvPr/>
          </p:nvSpPr>
          <p:spPr>
            <a:xfrm>
              <a:off x="1770" y="8186"/>
              <a:ext cx="1361" cy="1006"/>
            </a:xfrm>
            <a:custGeom>
              <a:avLst/>
              <a:gdLst/>
              <a:ahLst/>
              <a:cxnLst/>
              <a:rect l="l" t="t" r="r" b="b"/>
              <a:pathLst>
                <a:path w="864235" h="638810">
                  <a:moveTo>
                    <a:pt x="19951" y="159639"/>
                  </a:moveTo>
                  <a:lnTo>
                    <a:pt x="0" y="159639"/>
                  </a:lnTo>
                  <a:lnTo>
                    <a:pt x="0" y="478891"/>
                  </a:lnTo>
                  <a:lnTo>
                    <a:pt x="19951" y="478891"/>
                  </a:lnTo>
                  <a:lnTo>
                    <a:pt x="19951" y="159639"/>
                  </a:lnTo>
                  <a:close/>
                </a:path>
                <a:path w="864235" h="638810">
                  <a:moveTo>
                    <a:pt x="79819" y="159639"/>
                  </a:moveTo>
                  <a:lnTo>
                    <a:pt x="39916" y="159639"/>
                  </a:lnTo>
                  <a:lnTo>
                    <a:pt x="39916" y="478891"/>
                  </a:lnTo>
                  <a:lnTo>
                    <a:pt x="79819" y="478891"/>
                  </a:lnTo>
                  <a:lnTo>
                    <a:pt x="79819" y="159639"/>
                  </a:lnTo>
                  <a:close/>
                </a:path>
                <a:path w="864235" h="638810">
                  <a:moveTo>
                    <a:pt x="544753" y="0"/>
                  </a:moveTo>
                  <a:lnTo>
                    <a:pt x="544753" y="159639"/>
                  </a:lnTo>
                  <a:lnTo>
                    <a:pt x="99783" y="159639"/>
                  </a:lnTo>
                  <a:lnTo>
                    <a:pt x="99783" y="478891"/>
                  </a:lnTo>
                  <a:lnTo>
                    <a:pt x="544753" y="478891"/>
                  </a:lnTo>
                  <a:lnTo>
                    <a:pt x="544753" y="638530"/>
                  </a:lnTo>
                  <a:lnTo>
                    <a:pt x="864158" y="319278"/>
                  </a:lnTo>
                  <a:lnTo>
                    <a:pt x="544753" y="0"/>
                  </a:lnTo>
                  <a:close/>
                </a:path>
              </a:pathLst>
            </a:custGeom>
            <a:solidFill>
              <a:srgbClr val="16A186"/>
            </a:solidFill>
          </p:spPr>
          <p:txBody>
            <a:bodyPr wrap="square" lIns="0" tIns="0" rIns="0" bIns="0" rtlCol="0"/>
            <a:lstStyle/>
            <a:p/>
          </p:txBody>
        </p:sp>
        <p:sp>
          <p:nvSpPr>
            <p:cNvPr id="21" name="object 21"/>
            <p:cNvSpPr/>
            <p:nvPr/>
          </p:nvSpPr>
          <p:spPr>
            <a:xfrm>
              <a:off x="1786" y="8427"/>
              <a:ext cx="0" cy="523"/>
            </a:xfrm>
            <a:custGeom>
              <a:avLst/>
              <a:gdLst/>
              <a:ahLst/>
              <a:cxnLst/>
              <a:rect l="l" t="t" r="r" b="b"/>
              <a:pathLst>
                <a:path h="332104">
                  <a:moveTo>
                    <a:pt x="0" y="0"/>
                  </a:moveTo>
                  <a:lnTo>
                    <a:pt x="0" y="331952"/>
                  </a:lnTo>
                </a:path>
              </a:pathLst>
            </a:custGeom>
            <a:ln w="32651">
              <a:solidFill>
                <a:srgbClr val="FFFFFF"/>
              </a:solidFill>
            </a:ln>
          </p:spPr>
          <p:txBody>
            <a:bodyPr wrap="square" lIns="0" tIns="0" rIns="0" bIns="0" rtlCol="0"/>
            <a:lstStyle/>
            <a:p/>
          </p:txBody>
        </p:sp>
        <p:sp>
          <p:nvSpPr>
            <p:cNvPr id="22" name="object 22"/>
            <p:cNvSpPr/>
            <p:nvPr/>
          </p:nvSpPr>
          <p:spPr>
            <a:xfrm>
              <a:off x="1833" y="8437"/>
              <a:ext cx="63" cy="503"/>
            </a:xfrm>
            <a:custGeom>
              <a:avLst/>
              <a:gdLst/>
              <a:ahLst/>
              <a:cxnLst/>
              <a:rect l="l" t="t" r="r" b="b"/>
              <a:pathLst>
                <a:path w="40005" h="319404">
                  <a:moveTo>
                    <a:pt x="0" y="0"/>
                  </a:moveTo>
                  <a:lnTo>
                    <a:pt x="39903" y="0"/>
                  </a:lnTo>
                  <a:lnTo>
                    <a:pt x="39903" y="319252"/>
                  </a:lnTo>
                  <a:lnTo>
                    <a:pt x="0" y="319252"/>
                  </a:lnTo>
                  <a:lnTo>
                    <a:pt x="0" y="0"/>
                  </a:lnTo>
                  <a:close/>
                </a:path>
              </a:pathLst>
            </a:custGeom>
            <a:ln w="12700">
              <a:solidFill>
                <a:srgbClr val="FFFFFF"/>
              </a:solidFill>
            </a:ln>
          </p:spPr>
          <p:txBody>
            <a:bodyPr wrap="square" lIns="0" tIns="0" rIns="0" bIns="0" rtlCol="0"/>
            <a:lstStyle/>
            <a:p/>
          </p:txBody>
        </p:sp>
        <p:sp>
          <p:nvSpPr>
            <p:cNvPr id="23" name="object 23"/>
            <p:cNvSpPr/>
            <p:nvPr/>
          </p:nvSpPr>
          <p:spPr>
            <a:xfrm>
              <a:off x="1927" y="8186"/>
              <a:ext cx="1204" cy="1006"/>
            </a:xfrm>
            <a:custGeom>
              <a:avLst/>
              <a:gdLst/>
              <a:ahLst/>
              <a:cxnLst/>
              <a:rect l="l" t="t" r="r" b="b"/>
              <a:pathLst>
                <a:path w="764539" h="638810">
                  <a:moveTo>
                    <a:pt x="0" y="159639"/>
                  </a:moveTo>
                  <a:lnTo>
                    <a:pt x="444969" y="159639"/>
                  </a:lnTo>
                  <a:lnTo>
                    <a:pt x="444969" y="0"/>
                  </a:lnTo>
                  <a:lnTo>
                    <a:pt x="764374" y="319278"/>
                  </a:lnTo>
                  <a:lnTo>
                    <a:pt x="444969" y="638530"/>
                  </a:lnTo>
                  <a:lnTo>
                    <a:pt x="444969" y="478891"/>
                  </a:lnTo>
                  <a:lnTo>
                    <a:pt x="0" y="478891"/>
                  </a:lnTo>
                  <a:lnTo>
                    <a:pt x="0" y="159639"/>
                  </a:lnTo>
                  <a:close/>
                </a:path>
              </a:pathLst>
            </a:custGeom>
            <a:ln w="12700">
              <a:solidFill>
                <a:srgbClr val="FFFFFF"/>
              </a:solidFill>
            </a:ln>
          </p:spPr>
          <p:txBody>
            <a:bodyPr wrap="square" lIns="0" tIns="0" rIns="0" bIns="0" rtlCol="0"/>
            <a:lstStyle/>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4" grpId="0"/>
      <p:bldP spid="14" grpId="1"/>
      <p:bldP spid="19" grpId="0"/>
      <p:bldP spid="19" grpId="1"/>
    </p:bldLst>
  </p:timing>
</p:sld>
</file>

<file path=ppt/tags/tag1.xml><?xml version="1.0" encoding="utf-8"?>
<p:tagLst xmlns:p="http://schemas.openxmlformats.org/presentationml/2006/main">
  <p:tag name="KSO_WM_UNIT_PLACING_PICTURE_USER_VIEWPORT" val="{&quot;height&quot;:8400,&quot;width&quot;:1056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5127</Words>
  <Application>WPS 演示</Application>
  <PresentationFormat>On-screen Show (4:3)</PresentationFormat>
  <Paragraphs>412</Paragraphs>
  <Slides>47</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47</vt:i4>
      </vt:variant>
    </vt:vector>
  </HeadingPairs>
  <TitlesOfParts>
    <vt:vector size="62" baseType="lpstr">
      <vt:lpstr>Arial</vt:lpstr>
      <vt:lpstr>宋体</vt:lpstr>
      <vt:lpstr>Wingdings</vt:lpstr>
      <vt:lpstr>黑体</vt:lpstr>
      <vt:lpstr>微软雅黑</vt:lpstr>
      <vt:lpstr>Calibri</vt:lpstr>
      <vt:lpstr>Wingdings</vt:lpstr>
      <vt:lpstr>Times New Roman</vt:lpstr>
      <vt:lpstr>Arial Unicode MS</vt:lpstr>
      <vt:lpstr>Microsoft JhengHei UI</vt:lpstr>
      <vt:lpstr>Calibri</vt:lpstr>
      <vt:lpstr>Wingdings</vt:lpstr>
      <vt:lpstr>等线 Light</vt:lpstr>
      <vt:lpstr>等线</vt:lpstr>
      <vt:lpstr>Office 主题​​</vt:lpstr>
      <vt:lpstr>发	情	控	制</vt:lpstr>
      <vt:lpstr>PowerPoint 演示文稿</vt:lpstr>
      <vt:lpstr>PowerPoint 演示文稿</vt:lpstr>
      <vt:lpstr>发情控制</vt:lpstr>
      <vt:lpstr>一、同期发情</vt:lpstr>
      <vt:lpstr>一、同期发情</vt:lpstr>
      <vt:lpstr>一、同期发情</vt:lpstr>
      <vt:lpstr>一、同期发情</vt:lpstr>
      <vt:lpstr>一、同期发情</vt:lpstr>
      <vt:lpstr>PowerPoint 演示文稿</vt:lpstr>
      <vt:lpstr>一、同期发情</vt:lpstr>
      <vt:lpstr>同期发情的激素和使用方法</vt:lpstr>
      <vt:lpstr>同期发情的操作方法</vt:lpstr>
      <vt:lpstr>埋植法：</vt:lpstr>
      <vt:lpstr>口服法：</vt:lpstr>
      <vt:lpstr>阴道栓塞法：</vt:lpstr>
      <vt:lpstr>注射法：</vt:lpstr>
      <vt:lpstr>具体用药方法</vt:lpstr>
      <vt:lpstr>使用前列腺素的注意事项</vt:lpstr>
      <vt:lpstr>PowerPoint 演示文稿</vt:lpstr>
      <vt:lpstr>PG的具体方法：</vt:lpstr>
      <vt:lpstr>PG的具体方法：</vt:lpstr>
      <vt:lpstr>二、诱导发情</vt:lpstr>
      <vt:lpstr>二、诱导发情</vt:lpstr>
      <vt:lpstr>二、诱导发情</vt:lpstr>
      <vt:lpstr>诱导发情方法：</vt:lpstr>
      <vt:lpstr>PowerPoint 演示文稿</vt:lpstr>
      <vt:lpstr>PowerPoint 演示文稿</vt:lpstr>
      <vt:lpstr>诱导发情方法：</vt:lpstr>
      <vt:lpstr>PowerPoint 演示文稿</vt:lpstr>
      <vt:lpstr>三、超数排卵</vt:lpstr>
      <vt:lpstr>三、超数排卵</vt:lpstr>
      <vt:lpstr>三、超数排卵</vt:lpstr>
      <vt:lpstr>三、超数排卵</vt:lpstr>
      <vt:lpstr>PowerPoint 演示文稿</vt:lpstr>
      <vt:lpstr>控制排卵的目的：</vt:lpstr>
      <vt:lpstr>PowerPoint 演示文稿</vt:lpstr>
      <vt:lpstr>PowerPoint 演示文稿</vt:lpstr>
      <vt:lpstr>PowerPoint 演示文稿</vt:lpstr>
      <vt:lpstr>PowerPoint 演示文稿</vt:lpstr>
      <vt:lpstr>PowerPoint 演示文稿</vt:lpstr>
      <vt:lpstr>超排所用激素</vt:lpstr>
      <vt:lpstr>超排所用激素</vt:lpstr>
      <vt:lpstr>超排所用激素</vt:lpstr>
      <vt:lpstr>牛超排</vt:lpstr>
      <vt:lpstr>牛超排</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发	情	控	制</dc:title>
  <dc:creator>@小川PPT</dc:creator>
  <cp:lastModifiedBy>扽扽</cp:lastModifiedBy>
  <cp:revision>9</cp:revision>
  <dcterms:created xsi:type="dcterms:W3CDTF">2020-06-10T09:30:00Z</dcterms:created>
  <dcterms:modified xsi:type="dcterms:W3CDTF">2020-11-13T14:58:34Z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2017-06-19T00:00:00Z</vt:filetime>
  </property>
  <property fmtid="{D5CDD505-2E9C-101B-9397-08002B2CF9AE}" pid="3" name="Creator">
    <vt:lpwstr>Microsoft® PowerPoint® 2010</vt:lpwstr>
  </property>
  <property fmtid="{D5CDD505-2E9C-101B-9397-08002B2CF9AE}" pid="4" name="LastSaved">
    <vt:filetime>2020-06-03T00:00:00Z</vt:filetime>
  </property>
  <property fmtid="{D5CDD505-2E9C-101B-9397-08002B2CF9AE}" pid="5" name="KSOProductBuildVer">
    <vt:lpwstr>2052-11.1.0.10132</vt:lpwstr>
  </property>
</Properties>
</file>