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61" r:id="rId2"/>
    <p:sldId id="260" r:id="rId3"/>
    <p:sldId id="259" r:id="rId4"/>
    <p:sldId id="262" r:id="rId5"/>
    <p:sldId id="263" r:id="rId6"/>
    <p:sldId id="264" r:id="rId7"/>
    <p:sldId id="265" r:id="rId8"/>
    <p:sldId id="267" r:id="rId9"/>
    <p:sldId id="266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2DDAA-B3D8-48BD-B51E-EB42048466FC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C75F4-052C-45F3-8D15-ED8DF3220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197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075" descr="610174_9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3317"/>
          <a:stretch/>
        </p:blipFill>
        <p:spPr bwMode="auto">
          <a:xfrm>
            <a:off x="2627784" y="3535602"/>
            <a:ext cx="4513865" cy="312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108693" y="90872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116480" y="2924944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525502" y="6457890"/>
            <a:ext cx="2618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</a:p>
        </p:txBody>
      </p:sp>
      <p:pic>
        <p:nvPicPr>
          <p:cNvPr id="31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291112" y="6418374"/>
            <a:ext cx="2546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2C4276-68BD-4EA0-8D83-20921FFDD090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膀胱切开</a:t>
            </a:r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术操作</a:t>
            </a:r>
            <a:endParaRPr lang="zh-CN" altLang="en-US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4862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一、适应症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39552" y="2492896"/>
            <a:ext cx="7467600" cy="1036712"/>
          </a:xfrm>
        </p:spPr>
        <p:txBody>
          <a:bodyPr>
            <a:normAutofit/>
          </a:bodyPr>
          <a:lstStyle/>
          <a:p>
            <a:r>
              <a:rPr lang="zh-CN" altLang="zh-CN" b="1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膀胱或尿道结石、膀胱壁息肉、膀胱肿瘤。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6229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二、麻醉与保定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全身麻醉，仰卧保定，最好采用吸入麻醉。</a:t>
            </a:r>
          </a:p>
          <a:p>
            <a:pPr algn="just">
              <a:lnSpc>
                <a:spcPct val="150000"/>
              </a:lnSpc>
            </a:pP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器械：导尿管，一般软组织切开、止血缝合器械。</a:t>
            </a:r>
          </a:p>
          <a:p>
            <a:pPr algn="just">
              <a:lnSpc>
                <a:spcPct val="150000"/>
              </a:lnSpc>
            </a:pP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术部：雌性距耻骨前缘</a:t>
            </a:r>
            <a:r>
              <a:rPr lang="en-US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2~3cm</a:t>
            </a: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向前切开</a:t>
            </a:r>
            <a:r>
              <a:rPr lang="en-US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5~10cm</a:t>
            </a: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，在腹白线上进行，雄性在阴茎旁</a:t>
            </a:r>
            <a:r>
              <a:rPr lang="en-US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2~3cm</a:t>
            </a: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处做一与腹中线平行的切口，长度</a:t>
            </a:r>
            <a:r>
              <a:rPr lang="en-US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5~10cm</a:t>
            </a: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。术部剃毛消毒。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9709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87208" cy="487375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b="1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腹壁切开  </a:t>
            </a: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术部常规剪毛、消毒，纵向切开腹壁皮肤</a:t>
            </a:r>
            <a:r>
              <a:rPr lang="en-US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5~10cm</a:t>
            </a: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。雌性在术部依组织结构切开腹壁；雄性在切开皮肤后，将创口的包皮边缘拉向侧方，露出腹壁白线，在白线切开腹壁。</a:t>
            </a:r>
          </a:p>
          <a:p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="" xmlns:a16="http://schemas.microsoft.com/office/drawing/2014/main" id="{AD60EB06-919B-4394-96EB-802A91DFA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术式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817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39552" y="1268760"/>
            <a:ext cx="7859216" cy="4873752"/>
          </a:xfrm>
        </p:spPr>
        <p:txBody>
          <a:bodyPr/>
          <a:lstStyle/>
          <a:p>
            <a:pPr algn="just"/>
            <a:r>
              <a:rPr lang="zh-CN" altLang="zh-CN" b="1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膀胱切开  </a:t>
            </a: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腹壁切开后，找到膀胱，如果膀胱膨满，采取穿刺的方法排空膀胱内蓄积的尿液，从切口出轻轻拉出膀胱，使膀胱背侧向上，并用纱布做好创口隔离，防止尿液流入腹腔。在膀胱背侧或膀胱顶血管稀少出切开膀胱，排出尿液，少量结石会随尿液排到无菌纱布上。</a:t>
            </a:r>
          </a:p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22D5161-F992-4273-82F7-4C74F38BCF5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9304" y="3573016"/>
            <a:ext cx="3561715" cy="22479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D1192EF-CAB3-41E7-B49A-9524B8F1C47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548" y="3565634"/>
            <a:ext cx="3598545" cy="224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155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8DC5F8F-A7DB-41E2-BE5E-565EABE44D6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83568" y="1268760"/>
            <a:ext cx="7467600" cy="4873752"/>
          </a:xfrm>
        </p:spPr>
        <p:txBody>
          <a:bodyPr/>
          <a:lstStyle/>
          <a:p>
            <a:r>
              <a:rPr lang="zh-CN" altLang="zh-CN" b="1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取出结石  </a:t>
            </a: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使用茶匙或胆囊勺除去结石或结石残渣。特别注意取出狭窄的膀胱颈及近端尿道的结石。尿道中插入导尿管，生理盐水逆行性冲洗，将膀胱内结石全部冲洗干净。</a:t>
            </a:r>
          </a:p>
          <a:p>
            <a:r>
              <a:rPr lang="zh-CN" altLang="zh-CN" b="1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膀胱缝合  </a:t>
            </a:r>
            <a:r>
              <a:rPr lang="zh-CN" altLang="zh-CN" b="1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在支持缝线之间，首先选用库兴氏缝合法，对膀胱壁浆肌层进进行连续内翻垂直褥式缝合。常规闭合腹腔。</a:t>
            </a:r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B6A7B23-919D-44C2-90D2-FC50302AF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3717032"/>
            <a:ext cx="4176464" cy="286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0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970ED2E-BF72-437E-9FDD-60AD59BE60B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39552" y="1916832"/>
            <a:ext cx="7931224" cy="4873752"/>
          </a:xfrm>
        </p:spPr>
        <p:txBody>
          <a:bodyPr/>
          <a:lstStyle/>
          <a:p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术后观察患畜排尿情况，特别在手术后</a:t>
            </a:r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48~72h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，有轻度血尿，或尿中有血凝块。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给予患畜抗生素治疗，防止术后感染。</a:t>
            </a:r>
          </a:p>
        </p:txBody>
      </p:sp>
      <p:sp>
        <p:nvSpPr>
          <p:cNvPr id="4" name="标题 1">
            <a:extLst>
              <a:ext uri="{FF2B5EF4-FFF2-40B4-BE49-F238E27FC236}">
                <a16:creationId xmlns="" xmlns:a16="http://schemas.microsoft.com/office/drawing/2014/main" id="{CDA5B104-67B1-4D91-A9DE-04B926F60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四、术后护理</a:t>
            </a:r>
          </a:p>
        </p:txBody>
      </p:sp>
    </p:spTree>
    <p:extLst>
      <p:ext uri="{BB962C8B-B14F-4D97-AF65-F5344CB8AC3E}">
        <p14:creationId xmlns:p14="http://schemas.microsoft.com/office/powerpoint/2010/main" val="824141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【注意事项】</a:t>
            </a:r>
          </a:p>
          <a:p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．暴露膀胱，可用注射器排空尿液。</a:t>
            </a:r>
          </a:p>
          <a:p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．根据结石的大小，衡量切口的大小。</a:t>
            </a:r>
          </a:p>
          <a:p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．由尿道插入导尿管。用温生理盐水逆向反复冲洗膀胱，将凝血块及小结石全部冲洗干净。</a:t>
            </a:r>
          </a:p>
          <a:p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．膀胱黏膜用可吸收缝线连续缝合，浆膜肌层用包埋缝合，生理盐水冲洗后还入腹腔。常规闭合腹腔。</a:t>
            </a:r>
          </a:p>
          <a:p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．术后连续应用抗生素</a:t>
            </a:r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～</a:t>
            </a:r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天，并选择输液辅助疗法。每天可用温生理盐水抗生素由导尿管进行膀胱冲洗一次。</a:t>
            </a:r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～</a:t>
            </a:r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10d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拆线。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304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d67fc157f14ec51972b431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" t="4092" r="1905" b="49431"/>
          <a:stretch/>
        </p:blipFill>
        <p:spPr bwMode="auto">
          <a:xfrm>
            <a:off x="683568" y="3802743"/>
            <a:ext cx="7431088" cy="265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284" y="1916832"/>
            <a:ext cx="1485200" cy="1993125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3286804" y="2332458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9B3A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谢谢观看</a:t>
            </a:r>
            <a:endParaRPr lang="zh-CN" altLang="en-US" sz="4800" b="1" dirty="0">
              <a:solidFill>
                <a:srgbClr val="09B3AF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80327" y="3371856"/>
            <a:ext cx="41678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2800" dirty="0">
                <a:solidFill>
                  <a:srgbClr val="88988A"/>
                </a:solidFill>
              </a:rPr>
              <a:t>THANKS FOR COMING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89778">
            <a:off x="6372239" y="2216438"/>
            <a:ext cx="1707898" cy="180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05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CCE8C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93</TotalTime>
  <Words>459</Words>
  <Application>Microsoft Office PowerPoint</Application>
  <PresentationFormat>全屏显示(4:3)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凸显</vt:lpstr>
      <vt:lpstr>任务6  膀胱切开术操作</vt:lpstr>
      <vt:lpstr>一、适应症</vt:lpstr>
      <vt:lpstr>二、麻醉与保定</vt:lpstr>
      <vt:lpstr>三、术式</vt:lpstr>
      <vt:lpstr>PowerPoint 演示文稿</vt:lpstr>
      <vt:lpstr>PowerPoint 演示文稿</vt:lpstr>
      <vt:lpstr>四、术后护理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丁晓</dc:creator>
  <cp:lastModifiedBy>丁晓</cp:lastModifiedBy>
  <cp:revision>16</cp:revision>
  <dcterms:created xsi:type="dcterms:W3CDTF">2020-08-23T01:44:59Z</dcterms:created>
  <dcterms:modified xsi:type="dcterms:W3CDTF">2020-11-22T02:40:08Z</dcterms:modified>
</cp:coreProperties>
</file>